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harts/colors2.xml" ContentType="application/vnd.ms-office.chartcolorstyl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Default Extension="xlsx" ContentType="application/vnd.openxmlformats-officedocument.spreadsheetml.sheet"/>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mp3" ContentType="audio/mpeg"/>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rawings/drawing1.xml" ContentType="application/vnd.openxmlformats-officedocument.drawingml.chartshapes+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charts/colors1.xml" ContentType="application/vnd.ms-office.chartcolorstyl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charts/chart2.xml" ContentType="application/vnd.openxmlformats-officedocument.drawingml.chart+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Default Extension="mp4" ContentType="video/mp4"/>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439" r:id="rId3"/>
    <p:sldId id="258" r:id="rId4"/>
    <p:sldId id="259" r:id="rId5"/>
    <p:sldId id="450" r:id="rId6"/>
    <p:sldId id="257" r:id="rId7"/>
    <p:sldId id="437" r:id="rId8"/>
    <p:sldId id="452" r:id="rId9"/>
    <p:sldId id="262" r:id="rId10"/>
    <p:sldId id="263" r:id="rId11"/>
    <p:sldId id="265" r:id="rId12"/>
    <p:sldId id="266" r:id="rId13"/>
    <p:sldId id="267" r:id="rId14"/>
    <p:sldId id="268" r:id="rId15"/>
    <p:sldId id="407" r:id="rId16"/>
    <p:sldId id="451" r:id="rId17"/>
    <p:sldId id="408" r:id="rId18"/>
    <p:sldId id="397" r:id="rId19"/>
    <p:sldId id="398" r:id="rId20"/>
    <p:sldId id="447" r:id="rId21"/>
    <p:sldId id="445" r:id="rId22"/>
    <p:sldId id="444" r:id="rId23"/>
    <p:sldId id="443" r:id="rId24"/>
    <p:sldId id="309" r:id="rId25"/>
    <p:sldId id="338" r:id="rId26"/>
    <p:sldId id="337" r:id="rId27"/>
    <p:sldId id="335" r:id="rId28"/>
    <p:sldId id="336" r:id="rId29"/>
    <p:sldId id="334" r:id="rId30"/>
    <p:sldId id="446" r:id="rId31"/>
    <p:sldId id="412" r:id="rId32"/>
    <p:sldId id="442" r:id="rId33"/>
    <p:sldId id="413" r:id="rId34"/>
    <p:sldId id="349" r:id="rId35"/>
    <p:sldId id="448" r:id="rId36"/>
    <p:sldId id="441" r:id="rId37"/>
    <p:sldId id="422" r:id="rId38"/>
    <p:sldId id="424" r:id="rId39"/>
    <p:sldId id="432" r:id="rId40"/>
    <p:sldId id="428" r:id="rId41"/>
    <p:sldId id="429" r:id="rId42"/>
    <p:sldId id="430" r:id="rId43"/>
    <p:sldId id="431" r:id="rId44"/>
    <p:sldId id="425" r:id="rId45"/>
    <p:sldId id="426" r:id="rId46"/>
    <p:sldId id="427" r:id="rId47"/>
    <p:sldId id="434" r:id="rId48"/>
    <p:sldId id="43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thna Maheshwari" initials="AM" lastIdx="1" clrIdx="0">
    <p:extLst>
      <p:ext uri="{19B8F6BF-5375-455C-9EA6-DF929625EA0E}">
        <p15:presenceInfo xmlns:p15="http://schemas.microsoft.com/office/powerpoint/2012/main" xmlns="" userId="e1f144518f46db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varScale="1">
        <p:scale>
          <a:sx n="81" d="100"/>
          <a:sy n="81" d="100"/>
        </p:scale>
        <p:origin x="-78" y="-64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1.xml"/><Relationship Id="rId1" Type="http://schemas.openxmlformats.org/officeDocument/2006/relationships/package" Target="../embeddings/Microsoft_Office_Excel_Worksheet2.xlsx"/><Relationship Id="rId4"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lang val="en-IN"/>
  <c:chart>
    <c:title>
      <c:tx>
        <c:rich>
          <a:bodyPr rot="0" spcFirstLastPara="1" vertOverflow="ellipsis" vert="horz" wrap="square" anchor="ctr" anchorCtr="1"/>
          <a:lstStyle/>
          <a:p>
            <a:pPr>
              <a:defRPr lang="en-US" sz="2128" b="1" i="0" u="none" strike="noStrike" kern="1200" baseline="0">
                <a:solidFill>
                  <a:schemeClr val="tx1">
                    <a:lumMod val="65000"/>
                    <a:lumOff val="35000"/>
                  </a:schemeClr>
                </a:solidFill>
                <a:latin typeface="+mn-lt"/>
                <a:ea typeface="+mn-ea"/>
                <a:cs typeface="+mn-cs"/>
              </a:defRPr>
            </a:pPr>
            <a:r>
              <a:rPr lang="en-US"/>
              <a:t>People Employed</a:t>
            </a:r>
          </a:p>
        </c:rich>
      </c:tx>
      <c:layout/>
      <c:spPr>
        <a:noFill/>
        <a:ln>
          <a:noFill/>
        </a:ln>
        <a:effectLst/>
      </c:spPr>
    </c:title>
    <c:plotArea>
      <c:layout/>
      <c:lineChart>
        <c:grouping val="standard"/>
        <c:ser>
          <c:idx val="0"/>
          <c:order val="0"/>
          <c:tx>
            <c:strRef>
              <c:f>Sheet1!$B$1</c:f>
              <c:strCache>
                <c:ptCount val="1"/>
                <c:pt idx="0">
                  <c:v>People Trained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Sheet1!$A$2:$A$3</c:f>
              <c:numCache>
                <c:formatCode>General</c:formatCode>
                <c:ptCount val="2"/>
                <c:pt idx="0">
                  <c:v>2016</c:v>
                </c:pt>
                <c:pt idx="1">
                  <c:v>2019</c:v>
                </c:pt>
              </c:numCache>
            </c:numRef>
          </c:cat>
          <c:val>
            <c:numRef>
              <c:f>Sheet1!$B$2:$B$3</c:f>
              <c:numCache>
                <c:formatCode>General</c:formatCode>
                <c:ptCount val="2"/>
                <c:pt idx="0">
                  <c:v>6</c:v>
                </c:pt>
                <c:pt idx="1">
                  <c:v>650</c:v>
                </c:pt>
              </c:numCache>
            </c:numRef>
          </c:val>
          <c:extLst xmlns:c16r2="http://schemas.microsoft.com/office/drawing/2015/06/chart">
            <c:ext xmlns:c16="http://schemas.microsoft.com/office/drawing/2014/chart" uri="{C3380CC4-5D6E-409C-BE32-E72D297353CC}">
              <c16:uniqueId val="{00000000-23FF-403A-9E82-3B5488B66DFA}"/>
            </c:ext>
          </c:extLst>
        </c:ser>
        <c:dLbls/>
        <c:marker val="1"/>
        <c:axId val="145950976"/>
        <c:axId val="145985536"/>
      </c:lineChart>
      <c:catAx>
        <c:axId val="145950976"/>
        <c:scaling>
          <c:orientation val="minMax"/>
        </c:scaling>
        <c:axPos val="b"/>
        <c:numFmt formatCode="General" sourceLinked="1"/>
        <c:maj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45985536"/>
        <c:crosses val="autoZero"/>
        <c:auto val="1"/>
        <c:lblAlgn val="ctr"/>
        <c:lblOffset val="100"/>
      </c:catAx>
      <c:valAx>
        <c:axId val="14598553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45950976"/>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IN"/>
  <c:chart>
    <c:title>
      <c:tx>
        <c:rich>
          <a:bodyPr rot="0" spcFirstLastPara="1" vertOverflow="ellipsis" vert="horz" wrap="square" anchor="ctr" anchorCtr="1"/>
          <a:lstStyle/>
          <a:p>
            <a:pPr>
              <a:defRPr lang="en-US" sz="1862" b="0" i="0" u="none" strike="noStrike" kern="1200" spc="0" baseline="0">
                <a:solidFill>
                  <a:schemeClr val="tx1">
                    <a:lumMod val="65000"/>
                    <a:lumOff val="35000"/>
                  </a:schemeClr>
                </a:solidFill>
                <a:latin typeface="+mn-lt"/>
                <a:ea typeface="+mn-ea"/>
                <a:cs typeface="+mn-cs"/>
              </a:defRPr>
            </a:pPr>
            <a:r>
              <a:rPr lang="en-US" dirty="0">
                <a:latin typeface="Roboto" panose="02000000000000000000" pitchFamily="2" charset="0"/>
                <a:ea typeface="Roboto" panose="02000000000000000000" pitchFamily="2" charset="0"/>
              </a:rPr>
              <a:t>Trained and Employed</a:t>
            </a:r>
          </a:p>
        </c:rich>
      </c:tx>
      <c:layout/>
      <c:spPr>
        <a:noFill/>
        <a:ln>
          <a:noFill/>
        </a:ln>
        <a:effectLst/>
      </c:spPr>
    </c:title>
    <c:plotArea>
      <c:layout/>
      <c:pieChart>
        <c:varyColors val="1"/>
        <c:ser>
          <c:idx val="0"/>
          <c:order val="0"/>
          <c:tx>
            <c:strRef>
              <c:f>Sheet1!$B$1</c:f>
              <c:strCache>
                <c:ptCount val="1"/>
                <c:pt idx="0">
                  <c:v>Trained and Employed</c:v>
                </c:pt>
              </c:strCache>
            </c:strRef>
          </c:tx>
          <c:dPt>
            <c:idx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92F4-486F-9506-FC0851ECE13F}"/>
              </c:ext>
            </c:extLst>
          </c:dPt>
          <c:dPt>
            <c:idx val="1"/>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92F4-486F-9506-FC0851ECE13F}"/>
              </c:ext>
            </c:extLst>
          </c:dPt>
          <c:cat>
            <c:strRef>
              <c:f>Sheet1!$A$2:$A$3</c:f>
              <c:strCache>
                <c:ptCount val="2"/>
                <c:pt idx="0">
                  <c:v>No of Trained People</c:v>
                </c:pt>
                <c:pt idx="1">
                  <c:v>No of people employed</c:v>
                </c:pt>
              </c:strCache>
            </c:strRef>
          </c:cat>
          <c:val>
            <c:numRef>
              <c:f>Sheet1!$B$2:$B$3</c:f>
              <c:numCache>
                <c:formatCode>0.00</c:formatCode>
                <c:ptCount val="2"/>
                <c:pt idx="0">
                  <c:v>520</c:v>
                </c:pt>
                <c:pt idx="1">
                  <c:v>180</c:v>
                </c:pt>
              </c:numCache>
            </c:numRef>
          </c:val>
          <c:extLst xmlns:c16r2="http://schemas.microsoft.com/office/drawing/2015/06/chart">
            <c:ext xmlns:c16="http://schemas.microsoft.com/office/drawing/2014/chart" uri="{C3380CC4-5D6E-409C-BE32-E72D297353CC}">
              <c16:uniqueId val="{00000004-92F4-486F-9506-FC0851ECE13F}"/>
            </c:ext>
          </c:extLst>
        </c:ser>
        <c:dLbls/>
        <c:firstSliceAng val="0"/>
      </c:pie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oboto" panose="02000000000000000000" pitchFamily="2" charset="0"/>
                <a:ea typeface="Roboto" panose="02000000000000000000" pitchFamily="2" charset="0"/>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oboto" panose="02000000000000000000" pitchFamily="2" charset="0"/>
                <a:ea typeface="Roboto" panose="02000000000000000000" pitchFamily="2" charset="0"/>
                <a:cs typeface="+mn-cs"/>
              </a:defRPr>
            </a:pPr>
            <a:endParaRPr lang="en-US"/>
          </a:p>
        </c:txPr>
      </c:legendEntry>
      <c:layout/>
      <c:spPr>
        <a:noFill/>
        <a:ln>
          <a:noFill/>
        </a:ln>
        <a:effectLst/>
      </c:spPr>
      <c:txPr>
        <a:bodyPr rot="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C671B5-01EA-41AE-B5C9-EE1307C9037D}" type="doc">
      <dgm:prSet loTypeId="urn:microsoft.com/office/officeart/2011/layout/HexagonRadial" loCatId="cycle" qsTypeId="urn:microsoft.com/office/officeart/2005/8/quickstyle/simple1" qsCatId="simple" csTypeId="urn:microsoft.com/office/officeart/2005/8/colors/accent6_1" csCatId="accent6" phldr="1"/>
      <dgm:spPr/>
      <dgm:t>
        <a:bodyPr/>
        <a:lstStyle/>
        <a:p>
          <a:endParaRPr lang="en-IN"/>
        </a:p>
      </dgm:t>
    </dgm:pt>
    <dgm:pt modelId="{D2C15616-BD88-409F-ADB6-7F64F269F435}">
      <dgm:prSet phldrT="[Text]"/>
      <dgm:spPr/>
      <dgm:t>
        <a:bodyPr/>
        <a:lstStyle/>
        <a:p>
          <a:r>
            <a:rPr lang="en-IN" dirty="0"/>
            <a:t>Clients</a:t>
          </a:r>
        </a:p>
      </dgm:t>
    </dgm:pt>
    <dgm:pt modelId="{93E3913B-BA9A-4E74-824A-46CEB2D4AF52}" type="parTrans" cxnId="{74ACD28C-A93F-4ACA-9EB5-DE3FBA4C7B69}">
      <dgm:prSet/>
      <dgm:spPr/>
      <dgm:t>
        <a:bodyPr/>
        <a:lstStyle/>
        <a:p>
          <a:endParaRPr lang="en-IN"/>
        </a:p>
      </dgm:t>
    </dgm:pt>
    <dgm:pt modelId="{7523A473-9E05-48D0-9C46-C4B999B54C6E}" type="sibTrans" cxnId="{74ACD28C-A93F-4ACA-9EB5-DE3FBA4C7B69}">
      <dgm:prSet/>
      <dgm:spPr/>
      <dgm:t>
        <a:bodyPr/>
        <a:lstStyle/>
        <a:p>
          <a:endParaRPr lang="en-IN"/>
        </a:p>
      </dgm:t>
    </dgm:pt>
    <dgm:pt modelId="{CB5FAFC7-9D97-4C2D-B706-B52EEE17567F}">
      <dgm:prSet phldrT="[Text]"/>
      <dgm:spPr/>
      <dgm:t>
        <a:bodyPr/>
        <a:lstStyle/>
        <a:p>
          <a:r>
            <a:rPr lang="en-IN" dirty="0"/>
            <a:t>Vodafone</a:t>
          </a:r>
        </a:p>
      </dgm:t>
    </dgm:pt>
    <dgm:pt modelId="{0FB7D754-6305-4B67-8AB3-4B20A867DC21}" type="parTrans" cxnId="{8819C468-811E-4366-81D1-0983167B8B3A}">
      <dgm:prSet/>
      <dgm:spPr/>
      <dgm:t>
        <a:bodyPr/>
        <a:lstStyle/>
        <a:p>
          <a:endParaRPr lang="en-IN"/>
        </a:p>
      </dgm:t>
    </dgm:pt>
    <dgm:pt modelId="{70ED3A9D-3D10-44B7-BC48-3D2BDC731020}" type="sibTrans" cxnId="{8819C468-811E-4366-81D1-0983167B8B3A}">
      <dgm:prSet/>
      <dgm:spPr/>
      <dgm:t>
        <a:bodyPr/>
        <a:lstStyle/>
        <a:p>
          <a:endParaRPr lang="en-IN"/>
        </a:p>
      </dgm:t>
    </dgm:pt>
    <dgm:pt modelId="{AEE436C7-A2BA-4815-97E5-572E8C281675}">
      <dgm:prSet phldrT="[Text]"/>
      <dgm:spPr/>
      <dgm:t>
        <a:bodyPr/>
        <a:lstStyle/>
        <a:p>
          <a:r>
            <a:rPr lang="en-IN" dirty="0"/>
            <a:t>Airtel</a:t>
          </a:r>
        </a:p>
      </dgm:t>
    </dgm:pt>
    <dgm:pt modelId="{4796B39A-F8F0-4F19-AD06-C67F2EFD1AD3}" type="parTrans" cxnId="{5DF5CA35-3F74-423A-9298-AEAC2D39CE28}">
      <dgm:prSet/>
      <dgm:spPr/>
      <dgm:t>
        <a:bodyPr/>
        <a:lstStyle/>
        <a:p>
          <a:endParaRPr lang="en-IN"/>
        </a:p>
      </dgm:t>
    </dgm:pt>
    <dgm:pt modelId="{5B8731A3-9762-4635-8902-D2751B32D84D}" type="sibTrans" cxnId="{5DF5CA35-3F74-423A-9298-AEAC2D39CE28}">
      <dgm:prSet/>
      <dgm:spPr/>
      <dgm:t>
        <a:bodyPr/>
        <a:lstStyle/>
        <a:p>
          <a:endParaRPr lang="en-IN"/>
        </a:p>
      </dgm:t>
    </dgm:pt>
    <dgm:pt modelId="{6C40FFE7-42F7-4490-8EC1-03A06AB23978}">
      <dgm:prSet phldrT="[Text]"/>
      <dgm:spPr/>
      <dgm:t>
        <a:bodyPr/>
        <a:lstStyle/>
        <a:p>
          <a:r>
            <a:rPr lang="en-IN" dirty="0"/>
            <a:t>Bajaj Finance</a:t>
          </a:r>
        </a:p>
      </dgm:t>
    </dgm:pt>
    <dgm:pt modelId="{73DE2F96-9969-453D-A1F6-96A5C808C8A2}" type="parTrans" cxnId="{06006BD1-7580-46C0-B383-5A45BBAD26DF}">
      <dgm:prSet/>
      <dgm:spPr/>
      <dgm:t>
        <a:bodyPr/>
        <a:lstStyle/>
        <a:p>
          <a:endParaRPr lang="en-IN"/>
        </a:p>
      </dgm:t>
    </dgm:pt>
    <dgm:pt modelId="{BE9B0075-4913-4DCF-8F96-00C82C7A7677}" type="sibTrans" cxnId="{06006BD1-7580-46C0-B383-5A45BBAD26DF}">
      <dgm:prSet/>
      <dgm:spPr/>
      <dgm:t>
        <a:bodyPr/>
        <a:lstStyle/>
        <a:p>
          <a:endParaRPr lang="en-IN"/>
        </a:p>
      </dgm:t>
    </dgm:pt>
    <dgm:pt modelId="{F1C80D6F-AC14-461A-86D6-6D0F70A40BB5}">
      <dgm:prSet phldrT="[Text]"/>
      <dgm:spPr/>
      <dgm:t>
        <a:bodyPr/>
        <a:lstStyle/>
        <a:p>
          <a:r>
            <a:rPr lang="en-IN" dirty="0"/>
            <a:t>Deloitte</a:t>
          </a:r>
        </a:p>
      </dgm:t>
    </dgm:pt>
    <dgm:pt modelId="{B2A111BA-97C2-4DFC-B5C4-8BD4AE46666F}" type="parTrans" cxnId="{918E1A03-2164-4AB3-B667-82181743F4FB}">
      <dgm:prSet/>
      <dgm:spPr/>
      <dgm:t>
        <a:bodyPr/>
        <a:lstStyle/>
        <a:p>
          <a:endParaRPr lang="en-IN"/>
        </a:p>
      </dgm:t>
    </dgm:pt>
    <dgm:pt modelId="{ED9A53A8-AD6C-4428-BB8A-184C4FED7DE7}" type="sibTrans" cxnId="{918E1A03-2164-4AB3-B667-82181743F4FB}">
      <dgm:prSet/>
      <dgm:spPr/>
      <dgm:t>
        <a:bodyPr/>
        <a:lstStyle/>
        <a:p>
          <a:endParaRPr lang="en-IN"/>
        </a:p>
      </dgm:t>
    </dgm:pt>
    <dgm:pt modelId="{92889D5B-6F9F-4327-B34B-6DA51715FEC2}" type="pres">
      <dgm:prSet presAssocID="{5CC671B5-01EA-41AE-B5C9-EE1307C9037D}" presName="Name0" presStyleCnt="0">
        <dgm:presLayoutVars>
          <dgm:chMax val="1"/>
          <dgm:chPref val="1"/>
          <dgm:dir/>
          <dgm:animOne val="branch"/>
          <dgm:animLvl val="lvl"/>
        </dgm:presLayoutVars>
      </dgm:prSet>
      <dgm:spPr/>
      <dgm:t>
        <a:bodyPr/>
        <a:lstStyle/>
        <a:p>
          <a:endParaRPr lang="en-IN"/>
        </a:p>
      </dgm:t>
    </dgm:pt>
    <dgm:pt modelId="{77330957-DCC5-4C1C-B77B-C1A4DFE7F037}" type="pres">
      <dgm:prSet presAssocID="{D2C15616-BD88-409F-ADB6-7F64F269F435}" presName="Parent" presStyleLbl="node0" presStyleIdx="0" presStyleCnt="1">
        <dgm:presLayoutVars>
          <dgm:chMax val="6"/>
          <dgm:chPref val="6"/>
        </dgm:presLayoutVars>
      </dgm:prSet>
      <dgm:spPr/>
      <dgm:t>
        <a:bodyPr/>
        <a:lstStyle/>
        <a:p>
          <a:endParaRPr lang="en-IN"/>
        </a:p>
      </dgm:t>
    </dgm:pt>
    <dgm:pt modelId="{725B7A76-B686-4AAE-B255-814B3E3C6DC5}" type="pres">
      <dgm:prSet presAssocID="{CB5FAFC7-9D97-4C2D-B706-B52EEE17567F}" presName="Accent1" presStyleCnt="0"/>
      <dgm:spPr/>
    </dgm:pt>
    <dgm:pt modelId="{717E3904-C830-401B-9189-243A1724CCBB}" type="pres">
      <dgm:prSet presAssocID="{CB5FAFC7-9D97-4C2D-B706-B52EEE17567F}" presName="Accent" presStyleLbl="bgShp" presStyleIdx="0" presStyleCnt="4"/>
      <dgm:spPr/>
    </dgm:pt>
    <dgm:pt modelId="{522B893D-D153-4C01-9CE1-77E0DACE6ECE}" type="pres">
      <dgm:prSet presAssocID="{CB5FAFC7-9D97-4C2D-B706-B52EEE17567F}" presName="Child1" presStyleLbl="node1" presStyleIdx="0" presStyleCnt="4">
        <dgm:presLayoutVars>
          <dgm:chMax val="0"/>
          <dgm:chPref val="0"/>
          <dgm:bulletEnabled val="1"/>
        </dgm:presLayoutVars>
      </dgm:prSet>
      <dgm:spPr/>
      <dgm:t>
        <a:bodyPr/>
        <a:lstStyle/>
        <a:p>
          <a:endParaRPr lang="en-IN"/>
        </a:p>
      </dgm:t>
    </dgm:pt>
    <dgm:pt modelId="{3F892C06-D405-48D0-B9C4-9C35775DE463}" type="pres">
      <dgm:prSet presAssocID="{AEE436C7-A2BA-4815-97E5-572E8C281675}" presName="Accent2" presStyleCnt="0"/>
      <dgm:spPr/>
    </dgm:pt>
    <dgm:pt modelId="{1FE1B907-DCB3-4B4D-9CCD-2B1C1024F4D5}" type="pres">
      <dgm:prSet presAssocID="{AEE436C7-A2BA-4815-97E5-572E8C281675}" presName="Accent" presStyleLbl="bgShp" presStyleIdx="1" presStyleCnt="4"/>
      <dgm:spPr/>
    </dgm:pt>
    <dgm:pt modelId="{1788DF9C-5B47-496C-B8B3-11724AA62B44}" type="pres">
      <dgm:prSet presAssocID="{AEE436C7-A2BA-4815-97E5-572E8C281675}" presName="Child2" presStyleLbl="node1" presStyleIdx="1" presStyleCnt="4">
        <dgm:presLayoutVars>
          <dgm:chMax val="0"/>
          <dgm:chPref val="0"/>
          <dgm:bulletEnabled val="1"/>
        </dgm:presLayoutVars>
      </dgm:prSet>
      <dgm:spPr/>
      <dgm:t>
        <a:bodyPr/>
        <a:lstStyle/>
        <a:p>
          <a:endParaRPr lang="en-IN"/>
        </a:p>
      </dgm:t>
    </dgm:pt>
    <dgm:pt modelId="{94F333B7-282F-4307-B5E0-C002D203F0C0}" type="pres">
      <dgm:prSet presAssocID="{6C40FFE7-42F7-4490-8EC1-03A06AB23978}" presName="Accent3" presStyleCnt="0"/>
      <dgm:spPr/>
    </dgm:pt>
    <dgm:pt modelId="{0DD18770-7D1E-4153-91A9-F484B6E6147B}" type="pres">
      <dgm:prSet presAssocID="{6C40FFE7-42F7-4490-8EC1-03A06AB23978}" presName="Accent" presStyleLbl="bgShp" presStyleIdx="2" presStyleCnt="4"/>
      <dgm:spPr/>
    </dgm:pt>
    <dgm:pt modelId="{91D4D8FD-2B4B-4718-99ED-32BA5F85C9B6}" type="pres">
      <dgm:prSet presAssocID="{6C40FFE7-42F7-4490-8EC1-03A06AB23978}" presName="Child3" presStyleLbl="node1" presStyleIdx="2" presStyleCnt="4">
        <dgm:presLayoutVars>
          <dgm:chMax val="0"/>
          <dgm:chPref val="0"/>
          <dgm:bulletEnabled val="1"/>
        </dgm:presLayoutVars>
      </dgm:prSet>
      <dgm:spPr/>
      <dgm:t>
        <a:bodyPr/>
        <a:lstStyle/>
        <a:p>
          <a:endParaRPr lang="en-IN"/>
        </a:p>
      </dgm:t>
    </dgm:pt>
    <dgm:pt modelId="{821EA50C-6B20-4E60-9428-4390D4D276FD}" type="pres">
      <dgm:prSet presAssocID="{F1C80D6F-AC14-461A-86D6-6D0F70A40BB5}" presName="Accent4" presStyleCnt="0"/>
      <dgm:spPr/>
    </dgm:pt>
    <dgm:pt modelId="{1ECE6247-E0FB-4F98-B203-CD7A0AEBC1FE}" type="pres">
      <dgm:prSet presAssocID="{F1C80D6F-AC14-461A-86D6-6D0F70A40BB5}" presName="Accent" presStyleLbl="bgShp" presStyleIdx="3" presStyleCnt="4"/>
      <dgm:spPr/>
    </dgm:pt>
    <dgm:pt modelId="{3421BB22-A1F5-4677-8B1B-CC3805FC991A}" type="pres">
      <dgm:prSet presAssocID="{F1C80D6F-AC14-461A-86D6-6D0F70A40BB5}" presName="Child4" presStyleLbl="node1" presStyleIdx="3" presStyleCnt="4">
        <dgm:presLayoutVars>
          <dgm:chMax val="0"/>
          <dgm:chPref val="0"/>
          <dgm:bulletEnabled val="1"/>
        </dgm:presLayoutVars>
      </dgm:prSet>
      <dgm:spPr/>
      <dgm:t>
        <a:bodyPr/>
        <a:lstStyle/>
        <a:p>
          <a:endParaRPr lang="en-IN"/>
        </a:p>
      </dgm:t>
    </dgm:pt>
  </dgm:ptLst>
  <dgm:cxnLst>
    <dgm:cxn modelId="{06006BD1-7580-46C0-B383-5A45BBAD26DF}" srcId="{D2C15616-BD88-409F-ADB6-7F64F269F435}" destId="{6C40FFE7-42F7-4490-8EC1-03A06AB23978}" srcOrd="2" destOrd="0" parTransId="{73DE2F96-9969-453D-A1F6-96A5C808C8A2}" sibTransId="{BE9B0075-4913-4DCF-8F96-00C82C7A7677}"/>
    <dgm:cxn modelId="{95D641A1-3DD5-4AB4-BA26-E80DE5496774}" type="presOf" srcId="{D2C15616-BD88-409F-ADB6-7F64F269F435}" destId="{77330957-DCC5-4C1C-B77B-C1A4DFE7F037}" srcOrd="0" destOrd="0" presId="urn:microsoft.com/office/officeart/2011/layout/HexagonRadial"/>
    <dgm:cxn modelId="{918E1A03-2164-4AB3-B667-82181743F4FB}" srcId="{D2C15616-BD88-409F-ADB6-7F64F269F435}" destId="{F1C80D6F-AC14-461A-86D6-6D0F70A40BB5}" srcOrd="3" destOrd="0" parTransId="{B2A111BA-97C2-4DFC-B5C4-8BD4AE46666F}" sibTransId="{ED9A53A8-AD6C-4428-BB8A-184C4FED7DE7}"/>
    <dgm:cxn modelId="{8819C468-811E-4366-81D1-0983167B8B3A}" srcId="{D2C15616-BD88-409F-ADB6-7F64F269F435}" destId="{CB5FAFC7-9D97-4C2D-B706-B52EEE17567F}" srcOrd="0" destOrd="0" parTransId="{0FB7D754-6305-4B67-8AB3-4B20A867DC21}" sibTransId="{70ED3A9D-3D10-44B7-BC48-3D2BDC731020}"/>
    <dgm:cxn modelId="{0B164AEE-B93F-4853-910F-E21F97266DEF}" type="presOf" srcId="{6C40FFE7-42F7-4490-8EC1-03A06AB23978}" destId="{91D4D8FD-2B4B-4718-99ED-32BA5F85C9B6}" srcOrd="0" destOrd="0" presId="urn:microsoft.com/office/officeart/2011/layout/HexagonRadial"/>
    <dgm:cxn modelId="{5DF5CA35-3F74-423A-9298-AEAC2D39CE28}" srcId="{D2C15616-BD88-409F-ADB6-7F64F269F435}" destId="{AEE436C7-A2BA-4815-97E5-572E8C281675}" srcOrd="1" destOrd="0" parTransId="{4796B39A-F8F0-4F19-AD06-C67F2EFD1AD3}" sibTransId="{5B8731A3-9762-4635-8902-D2751B32D84D}"/>
    <dgm:cxn modelId="{737FC6BC-45CC-4BE0-A2C0-5FA6A3C6F869}" type="presOf" srcId="{F1C80D6F-AC14-461A-86D6-6D0F70A40BB5}" destId="{3421BB22-A1F5-4677-8B1B-CC3805FC991A}" srcOrd="0" destOrd="0" presId="urn:microsoft.com/office/officeart/2011/layout/HexagonRadial"/>
    <dgm:cxn modelId="{B9C0EB3F-D3F9-4F2F-AFBF-0927A6EFE6FA}" type="presOf" srcId="{CB5FAFC7-9D97-4C2D-B706-B52EEE17567F}" destId="{522B893D-D153-4C01-9CE1-77E0DACE6ECE}" srcOrd="0" destOrd="0" presId="urn:microsoft.com/office/officeart/2011/layout/HexagonRadial"/>
    <dgm:cxn modelId="{7C16FE97-9DE3-4E0E-B7DD-4A8D999DF70F}" type="presOf" srcId="{AEE436C7-A2BA-4815-97E5-572E8C281675}" destId="{1788DF9C-5B47-496C-B8B3-11724AA62B44}" srcOrd="0" destOrd="0" presId="urn:microsoft.com/office/officeart/2011/layout/HexagonRadial"/>
    <dgm:cxn modelId="{B0D17773-44F0-4766-ACD5-4930F5B5D7DC}" type="presOf" srcId="{5CC671B5-01EA-41AE-B5C9-EE1307C9037D}" destId="{92889D5B-6F9F-4327-B34B-6DA51715FEC2}" srcOrd="0" destOrd="0" presId="urn:microsoft.com/office/officeart/2011/layout/HexagonRadial"/>
    <dgm:cxn modelId="{74ACD28C-A93F-4ACA-9EB5-DE3FBA4C7B69}" srcId="{5CC671B5-01EA-41AE-B5C9-EE1307C9037D}" destId="{D2C15616-BD88-409F-ADB6-7F64F269F435}" srcOrd="0" destOrd="0" parTransId="{93E3913B-BA9A-4E74-824A-46CEB2D4AF52}" sibTransId="{7523A473-9E05-48D0-9C46-C4B999B54C6E}"/>
    <dgm:cxn modelId="{C3552449-6381-4E57-A0A7-221740AC10F2}" type="presParOf" srcId="{92889D5B-6F9F-4327-B34B-6DA51715FEC2}" destId="{77330957-DCC5-4C1C-B77B-C1A4DFE7F037}" srcOrd="0" destOrd="0" presId="urn:microsoft.com/office/officeart/2011/layout/HexagonRadial"/>
    <dgm:cxn modelId="{BDE03055-CB65-4B96-9AA9-01F2F4784800}" type="presParOf" srcId="{92889D5B-6F9F-4327-B34B-6DA51715FEC2}" destId="{725B7A76-B686-4AAE-B255-814B3E3C6DC5}" srcOrd="1" destOrd="0" presId="urn:microsoft.com/office/officeart/2011/layout/HexagonRadial"/>
    <dgm:cxn modelId="{599FC34D-9718-408D-AF42-3A55CD13ACB3}" type="presParOf" srcId="{725B7A76-B686-4AAE-B255-814B3E3C6DC5}" destId="{717E3904-C830-401B-9189-243A1724CCBB}" srcOrd="0" destOrd="0" presId="urn:microsoft.com/office/officeart/2011/layout/HexagonRadial"/>
    <dgm:cxn modelId="{41EA8375-BBF5-4C83-8496-F0CA12149FDA}" type="presParOf" srcId="{92889D5B-6F9F-4327-B34B-6DA51715FEC2}" destId="{522B893D-D153-4C01-9CE1-77E0DACE6ECE}" srcOrd="2" destOrd="0" presId="urn:microsoft.com/office/officeart/2011/layout/HexagonRadial"/>
    <dgm:cxn modelId="{3E5E0760-1317-4BF6-A1CA-C4356D45CBD9}" type="presParOf" srcId="{92889D5B-6F9F-4327-B34B-6DA51715FEC2}" destId="{3F892C06-D405-48D0-B9C4-9C35775DE463}" srcOrd="3" destOrd="0" presId="urn:microsoft.com/office/officeart/2011/layout/HexagonRadial"/>
    <dgm:cxn modelId="{8488C2DF-5EFE-4A0A-B3E1-C33C7D6616BA}" type="presParOf" srcId="{3F892C06-D405-48D0-B9C4-9C35775DE463}" destId="{1FE1B907-DCB3-4B4D-9CCD-2B1C1024F4D5}" srcOrd="0" destOrd="0" presId="urn:microsoft.com/office/officeart/2011/layout/HexagonRadial"/>
    <dgm:cxn modelId="{EAAB9EE9-1A07-4D2F-9D1E-5230E83C2203}" type="presParOf" srcId="{92889D5B-6F9F-4327-B34B-6DA51715FEC2}" destId="{1788DF9C-5B47-496C-B8B3-11724AA62B44}" srcOrd="4" destOrd="0" presId="urn:microsoft.com/office/officeart/2011/layout/HexagonRadial"/>
    <dgm:cxn modelId="{4FC8C63E-07AC-48E3-8C44-7F1FDD3BC253}" type="presParOf" srcId="{92889D5B-6F9F-4327-B34B-6DA51715FEC2}" destId="{94F333B7-282F-4307-B5E0-C002D203F0C0}" srcOrd="5" destOrd="0" presId="urn:microsoft.com/office/officeart/2011/layout/HexagonRadial"/>
    <dgm:cxn modelId="{2B7314D7-E99C-4A73-94FB-4FC7F145FB9B}" type="presParOf" srcId="{94F333B7-282F-4307-B5E0-C002D203F0C0}" destId="{0DD18770-7D1E-4153-91A9-F484B6E6147B}" srcOrd="0" destOrd="0" presId="urn:microsoft.com/office/officeart/2011/layout/HexagonRadial"/>
    <dgm:cxn modelId="{3D4824DD-AC38-45A7-B24E-66D8ECAA426B}" type="presParOf" srcId="{92889D5B-6F9F-4327-B34B-6DA51715FEC2}" destId="{91D4D8FD-2B4B-4718-99ED-32BA5F85C9B6}" srcOrd="6" destOrd="0" presId="urn:microsoft.com/office/officeart/2011/layout/HexagonRadial"/>
    <dgm:cxn modelId="{2B03631B-B01C-4091-AADF-089794A5CEDB}" type="presParOf" srcId="{92889D5B-6F9F-4327-B34B-6DA51715FEC2}" destId="{821EA50C-6B20-4E60-9428-4390D4D276FD}" srcOrd="7" destOrd="0" presId="urn:microsoft.com/office/officeart/2011/layout/HexagonRadial"/>
    <dgm:cxn modelId="{3B8EFC66-1C5D-410B-8B87-BF81CB577912}" type="presParOf" srcId="{821EA50C-6B20-4E60-9428-4390D4D276FD}" destId="{1ECE6247-E0FB-4F98-B203-CD7A0AEBC1FE}" srcOrd="0" destOrd="0" presId="urn:microsoft.com/office/officeart/2011/layout/HexagonRadial"/>
    <dgm:cxn modelId="{46B7B577-92E5-4C96-94EC-C82561F73802}" type="presParOf" srcId="{92889D5B-6F9F-4327-B34B-6DA51715FEC2}" destId="{3421BB22-A1F5-4677-8B1B-CC3805FC991A}" srcOrd="8" destOrd="0" presId="urn:microsoft.com/office/officeart/2011/layout/HexagonRadial"/>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30957-DCC5-4C1C-B77B-C1A4DFE7F037}">
      <dsp:nvSpPr>
        <dsp:cNvPr id="0" name=""/>
        <dsp:cNvSpPr/>
      </dsp:nvSpPr>
      <dsp:spPr>
        <a:xfrm>
          <a:off x="957360" y="1298737"/>
          <a:ext cx="1650945" cy="1427967"/>
        </a:xfrm>
        <a:prstGeom prst="hexagon">
          <a:avLst>
            <a:gd name="adj" fmla="val 28570"/>
            <a:gd name="vf" fmla="val 11547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IN" sz="2900" kern="1200" dirty="0"/>
            <a:t>Clients</a:t>
          </a:r>
        </a:p>
      </dsp:txBody>
      <dsp:txXfrm>
        <a:off x="1230929" y="1535357"/>
        <a:ext cx="1103807" cy="954727"/>
      </dsp:txXfrm>
    </dsp:sp>
    <dsp:sp modelId="{1FE1B907-DCB3-4B4D-9CCD-2B1C1024F4D5}">
      <dsp:nvSpPr>
        <dsp:cNvPr id="0" name=""/>
        <dsp:cNvSpPr/>
      </dsp:nvSpPr>
      <dsp:spPr>
        <a:xfrm>
          <a:off x="1991089" y="615551"/>
          <a:ext cx="622982" cy="536645"/>
        </a:xfrm>
        <a:prstGeom prst="hexagon">
          <a:avLst>
            <a:gd name="adj" fmla="val 28900"/>
            <a:gd name="vf" fmla="val 11547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B893D-D153-4C01-9CE1-77E0DACE6ECE}">
      <dsp:nvSpPr>
        <dsp:cNvPr id="0" name=""/>
        <dsp:cNvSpPr/>
      </dsp:nvSpPr>
      <dsp:spPr>
        <a:xfrm>
          <a:off x="1109468" y="0"/>
          <a:ext cx="1352770" cy="1170313"/>
        </a:xfrm>
        <a:prstGeom prst="hexagon">
          <a:avLst>
            <a:gd name="adj" fmla="val 28570"/>
            <a:gd name="vf" fmla="val 11547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Vodafone</a:t>
          </a:r>
        </a:p>
      </dsp:txBody>
      <dsp:txXfrm>
        <a:off x="1333652" y="193947"/>
        <a:ext cx="904402" cy="782419"/>
      </dsp:txXfrm>
    </dsp:sp>
    <dsp:sp modelId="{0DD18770-7D1E-4153-91A9-F484B6E6147B}">
      <dsp:nvSpPr>
        <dsp:cNvPr id="0" name=""/>
        <dsp:cNvSpPr/>
      </dsp:nvSpPr>
      <dsp:spPr>
        <a:xfrm>
          <a:off x="2718131" y="1618792"/>
          <a:ext cx="622982" cy="536645"/>
        </a:xfrm>
        <a:prstGeom prst="hexagon">
          <a:avLst>
            <a:gd name="adj" fmla="val 28900"/>
            <a:gd name="vf" fmla="val 11547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8DF9C-5B47-496C-B8B3-11724AA62B44}">
      <dsp:nvSpPr>
        <dsp:cNvPr id="0" name=""/>
        <dsp:cNvSpPr/>
      </dsp:nvSpPr>
      <dsp:spPr>
        <a:xfrm>
          <a:off x="2350217" y="719821"/>
          <a:ext cx="1352770" cy="1170313"/>
        </a:xfrm>
        <a:prstGeom prst="hexagon">
          <a:avLst>
            <a:gd name="adj" fmla="val 28570"/>
            <a:gd name="vf" fmla="val 11547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Airtel</a:t>
          </a:r>
        </a:p>
      </dsp:txBody>
      <dsp:txXfrm>
        <a:off x="2574401" y="913768"/>
        <a:ext cx="904402" cy="782419"/>
      </dsp:txXfrm>
    </dsp:sp>
    <dsp:sp modelId="{1ECE6247-E0FB-4F98-B203-CD7A0AEBC1FE}">
      <dsp:nvSpPr>
        <dsp:cNvPr id="0" name=""/>
        <dsp:cNvSpPr/>
      </dsp:nvSpPr>
      <dsp:spPr>
        <a:xfrm>
          <a:off x="2212935" y="2751263"/>
          <a:ext cx="622982" cy="536645"/>
        </a:xfrm>
        <a:prstGeom prst="hexagon">
          <a:avLst>
            <a:gd name="adj" fmla="val 28900"/>
            <a:gd name="vf" fmla="val 11547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D4D8FD-2B4B-4718-99ED-32BA5F85C9B6}">
      <dsp:nvSpPr>
        <dsp:cNvPr id="0" name=""/>
        <dsp:cNvSpPr/>
      </dsp:nvSpPr>
      <dsp:spPr>
        <a:xfrm>
          <a:off x="2350217" y="2134906"/>
          <a:ext cx="1352770" cy="1170313"/>
        </a:xfrm>
        <a:prstGeom prst="hexagon">
          <a:avLst>
            <a:gd name="adj" fmla="val 28570"/>
            <a:gd name="vf" fmla="val 11547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Bajaj Finance</a:t>
          </a:r>
        </a:p>
      </dsp:txBody>
      <dsp:txXfrm>
        <a:off x="2574401" y="2328853"/>
        <a:ext cx="904402" cy="782419"/>
      </dsp:txXfrm>
    </dsp:sp>
    <dsp:sp modelId="{3421BB22-A1F5-4677-8B1B-CC3805FC991A}">
      <dsp:nvSpPr>
        <dsp:cNvPr id="0" name=""/>
        <dsp:cNvSpPr/>
      </dsp:nvSpPr>
      <dsp:spPr>
        <a:xfrm>
          <a:off x="1109468" y="2855532"/>
          <a:ext cx="1352770" cy="1170313"/>
        </a:xfrm>
        <a:prstGeom prst="hexagon">
          <a:avLst>
            <a:gd name="adj" fmla="val 28570"/>
            <a:gd name="vf" fmla="val 11547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Deloitte</a:t>
          </a:r>
        </a:p>
      </dsp:txBody>
      <dsp:txXfrm>
        <a:off x="1333652" y="3049479"/>
        <a:ext cx="904402" cy="782419"/>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0.31249</cdr:x>
      <cdr:y>0.35146</cdr:y>
    </cdr:from>
    <cdr:to>
      <cdr:x>0.47043</cdr:x>
      <cdr:y>0.5</cdr:y>
    </cdr:to>
    <cdr:sp macro="" textlink="">
      <cdr:nvSpPr>
        <cdr:cNvPr id="2" name="TextBox 1">
          <a:extLst xmlns:a="http://schemas.openxmlformats.org/drawingml/2006/main">
            <a:ext uri="{FF2B5EF4-FFF2-40B4-BE49-F238E27FC236}">
              <a16:creationId xmlns:a16="http://schemas.microsoft.com/office/drawing/2014/main" xmlns="" id="{B22E33F1-5926-4E9F-AFBE-4ACEDD2F9CF5}"/>
            </a:ext>
          </a:extLst>
        </cdr:cNvPr>
        <cdr:cNvSpPr txBox="1"/>
      </cdr:nvSpPr>
      <cdr:spPr>
        <a:xfrm xmlns:a="http://schemas.openxmlformats.org/drawingml/2006/main">
          <a:off x="1809194" y="1405055"/>
          <a:ext cx="914400" cy="5938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IN" sz="1800" dirty="0">
              <a:latin typeface="Roboto" panose="02000000000000000000" pitchFamily="2" charset="0"/>
              <a:ea typeface="Roboto" panose="02000000000000000000" pitchFamily="2" charset="0"/>
            </a:rPr>
            <a:t>25.71%</a:t>
          </a:r>
        </a:p>
      </cdr:txBody>
    </cdr:sp>
  </cdr:relSizeAnchor>
  <cdr:relSizeAnchor xmlns:cdr="http://schemas.openxmlformats.org/drawingml/2006/chartDrawing">
    <cdr:from>
      <cdr:x>0.54089</cdr:x>
      <cdr:y>0.54561</cdr:y>
    </cdr:from>
    <cdr:to>
      <cdr:x>0.69883</cdr:x>
      <cdr:y>0.63414</cdr:y>
    </cdr:to>
    <cdr:sp macro="" textlink="">
      <cdr:nvSpPr>
        <cdr:cNvPr id="3" name="TextBox 2">
          <a:extLst xmlns:a="http://schemas.openxmlformats.org/drawingml/2006/main">
            <a:ext uri="{FF2B5EF4-FFF2-40B4-BE49-F238E27FC236}">
              <a16:creationId xmlns:a16="http://schemas.microsoft.com/office/drawing/2014/main" xmlns="" id="{6AB49812-1E5C-43F9-AFCF-BB18208BF5F7}"/>
            </a:ext>
          </a:extLst>
        </cdr:cNvPr>
        <cdr:cNvSpPr txBox="1"/>
      </cdr:nvSpPr>
      <cdr:spPr>
        <a:xfrm xmlns:a="http://schemas.openxmlformats.org/drawingml/2006/main">
          <a:off x="3131557" y="2181178"/>
          <a:ext cx="914400" cy="35394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IN" sz="1800" dirty="0">
              <a:latin typeface="Roboto" panose="02000000000000000000" pitchFamily="2" charset="0"/>
              <a:ea typeface="Roboto" panose="02000000000000000000" pitchFamily="2" charset="0"/>
            </a:rPr>
            <a:t>74.29%</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596A45-B2EB-43F1-AC9A-249E24A618D9}" type="datetimeFigureOut">
              <a:rPr lang="en-IN" smtClean="0"/>
              <a:pPr/>
              <a:t>02-03-2020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34CA5-26E0-481F-82EA-26C09F5A55B2}" type="slidenum">
              <a:rPr lang="en-IN" smtClean="0"/>
              <a:pPr/>
              <a:t>‹#›</a:t>
            </a:fld>
            <a:endParaRPr lang="en-IN"/>
          </a:p>
        </p:txBody>
      </p:sp>
    </p:spTree>
    <p:extLst>
      <p:ext uri="{BB962C8B-B14F-4D97-AF65-F5344CB8AC3E}">
        <p14:creationId xmlns:p14="http://schemas.microsoft.com/office/powerpoint/2010/main" xmlns="" val="2305487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5585fa5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75585fa59a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610c45ae18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610c45ae18_2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just" rtl="0">
              <a:spcBef>
                <a:spcPts val="0"/>
              </a:spcBef>
              <a:spcAft>
                <a:spcPts val="1600"/>
              </a:spcAft>
              <a:buClr>
                <a:schemeClr val="dk1"/>
              </a:buClr>
              <a:buSzPts val="1100"/>
              <a:buFont typeface="Arial"/>
              <a:buNone/>
            </a:pPr>
            <a:endParaRPr b="1" dirty="0">
              <a:solidFill>
                <a:srgbClr val="243D7F"/>
              </a:solidFill>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1883C-CCF7-46E7-BBED-6C032733D92F}" type="slidenum">
              <a:rPr lang="en-US" smtClean="0"/>
              <a:pPr/>
              <a:t>24</a:t>
            </a:fld>
            <a:endParaRPr lang="en-US" dirty="0"/>
          </a:p>
        </p:txBody>
      </p:sp>
    </p:spTree>
    <p:extLst>
      <p:ext uri="{BB962C8B-B14F-4D97-AF65-F5344CB8AC3E}">
        <p14:creationId xmlns:p14="http://schemas.microsoft.com/office/powerpoint/2010/main" xmlns="" val="240173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546809-1753-4C5B-8FB2-69F70C3670FA}" type="slidenum">
              <a:rPr lang="en-US" smtClean="0"/>
              <a:pPr/>
              <a:t>26</a:t>
            </a:fld>
            <a:endParaRPr lang="en-US" dirty="0"/>
          </a:p>
        </p:txBody>
      </p:sp>
    </p:spTree>
    <p:extLst>
      <p:ext uri="{BB962C8B-B14F-4D97-AF65-F5344CB8AC3E}">
        <p14:creationId xmlns:p14="http://schemas.microsoft.com/office/powerpoint/2010/main" xmlns="" val="550903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546809-1753-4C5B-8FB2-69F70C3670FA}" type="slidenum">
              <a:rPr lang="en-US" smtClean="0"/>
              <a:pPr/>
              <a:t>29</a:t>
            </a:fld>
            <a:endParaRPr lang="en-US" dirty="0"/>
          </a:p>
        </p:txBody>
      </p:sp>
    </p:spTree>
    <p:extLst>
      <p:ext uri="{BB962C8B-B14F-4D97-AF65-F5344CB8AC3E}">
        <p14:creationId xmlns:p14="http://schemas.microsoft.com/office/powerpoint/2010/main" xmlns="" val="2068465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38ED95-A515-4A66-B109-5AF7916C26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4B20F73-BBF5-406A-979D-19E712A50E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865D1FE9-1FAE-4104-976D-4B1B683C0B86}"/>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5" name="Footer Placeholder 4">
            <a:extLst>
              <a:ext uri="{FF2B5EF4-FFF2-40B4-BE49-F238E27FC236}">
                <a16:creationId xmlns:a16="http://schemas.microsoft.com/office/drawing/2014/main" xmlns="" id="{6FF5B339-A3BE-4EC9-8AC7-FB9ADA5A83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17FCC61-5A84-45C7-B147-9EF536560A0D}"/>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98626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FAEDE-0009-4129-8DF2-8AE748E8E8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9F289A1-CD9C-40D7-814C-856E919EB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21FC06E-5FDA-4D16-A1D7-5F75D63F04BF}"/>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5" name="Footer Placeholder 4">
            <a:extLst>
              <a:ext uri="{FF2B5EF4-FFF2-40B4-BE49-F238E27FC236}">
                <a16:creationId xmlns:a16="http://schemas.microsoft.com/office/drawing/2014/main" xmlns="" id="{768EA5CF-BDE2-43DE-A465-DF69E7B89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2455D00-D8F6-44A4-BE63-6098AB795D9C}"/>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3582832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BDCB986-A117-492F-92A5-DDE109CDA0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BCACB4E-55B0-47F1-BA84-B025C77B60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C19E590-24F6-44BB-B61B-B0BE5CCBD350}"/>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5" name="Footer Placeholder 4">
            <a:extLst>
              <a:ext uri="{FF2B5EF4-FFF2-40B4-BE49-F238E27FC236}">
                <a16:creationId xmlns:a16="http://schemas.microsoft.com/office/drawing/2014/main" xmlns="" id="{816D2675-7BE3-4842-B0C0-C61908732D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D0A6C56-DCA9-4528-93B6-DF0CF89ED8CE}"/>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1663357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p:oleObj spid="_x0000_s1038" name="think-cell Slide" r:id="rId4" imgW="360" imgH="360" progId="">
              <p:embed/>
            </p:oleObj>
          </a:graphicData>
        </a:graphic>
      </p:graphicFrame>
      <p:sp>
        <p:nvSpPr>
          <p:cNvPr id="4" name="Rectangle 3"/>
          <p:cNvSpPr/>
          <p:nvPr userDrawn="1"/>
        </p:nvSpPr>
        <p:spPr>
          <a:xfrm>
            <a:off x="0" y="0"/>
            <a:ext cx="203200" cy="6858000"/>
          </a:xfrm>
          <a:prstGeom prst="rect">
            <a:avLst/>
          </a:prstGeom>
          <a:gradFill>
            <a:gsLst>
              <a:gs pos="92000">
                <a:srgbClr val="14CE9F"/>
              </a:gs>
              <a:gs pos="2000">
                <a:srgbClr val="DDF9B8"/>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Title 5"/>
          <p:cNvSpPr>
            <a:spLocks noGrp="1"/>
          </p:cNvSpPr>
          <p:nvPr>
            <p:ph type="title"/>
          </p:nvPr>
        </p:nvSpPr>
        <p:spPr>
          <a:xfrm>
            <a:off x="658813" y="660400"/>
            <a:ext cx="4281487" cy="546100"/>
          </a:xfrm>
          <a:prstGeom prst="rect">
            <a:avLst/>
          </a:prstGeom>
        </p:spPr>
        <p:txBody>
          <a:bodyPr lIns="0" tIns="0" rIns="0" bIns="0"/>
          <a:lstStyle>
            <a:lvl1pPr>
              <a:defRPr sz="4000">
                <a:solidFill>
                  <a:srgbClr val="5D5B6F"/>
                </a:solidFill>
              </a:defRPr>
            </a:lvl1pPr>
          </a:lstStyle>
          <a:p>
            <a:r>
              <a:rPr lang="en-US" dirty="0"/>
              <a:t>Click to edit Master title style</a:t>
            </a:r>
          </a:p>
        </p:txBody>
      </p:sp>
    </p:spTree>
    <p:extLst>
      <p:ext uri="{BB962C8B-B14F-4D97-AF65-F5344CB8AC3E}">
        <p14:creationId xmlns:p14="http://schemas.microsoft.com/office/powerpoint/2010/main" xmlns="" val="1298108354"/>
      </p:ext>
    </p:extLst>
  </p:cSld>
  <p:clrMapOvr>
    <a:masterClrMapping/>
  </p:clrMapOvr>
  <p:extLst>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658E6F-0331-47B9-957D-86F67FEF56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D764BA7-38D4-46B3-9AE9-4DC9192A32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9B9A16F-0E9B-46C7-889A-018DA5BACDC4}"/>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5" name="Footer Placeholder 4">
            <a:extLst>
              <a:ext uri="{FF2B5EF4-FFF2-40B4-BE49-F238E27FC236}">
                <a16:creationId xmlns:a16="http://schemas.microsoft.com/office/drawing/2014/main" xmlns="" id="{2A75A134-5FC7-4736-9266-AC166C22CE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E10ED57-A81A-4981-AC8B-1EEB7229E456}"/>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142207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30E30A-01AF-4CF4-A6F9-3526B61BEA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C43DE50-8DE2-4178-A2CA-2421195E5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1083F0A-5B81-4F50-B78A-5FF6B26108C6}"/>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5" name="Footer Placeholder 4">
            <a:extLst>
              <a:ext uri="{FF2B5EF4-FFF2-40B4-BE49-F238E27FC236}">
                <a16:creationId xmlns:a16="http://schemas.microsoft.com/office/drawing/2014/main" xmlns="" id="{7948893A-F893-40E9-B6B1-EA84B436B0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C489AB4-020E-4293-9AB8-EC68010CEBD9}"/>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257577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7E8577-FC9C-4370-B891-6042AAF48A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1206656-BF78-4F52-9721-7DE409112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A6F36C1-8A92-41E9-A4D6-620126CB2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76E1358E-97E0-4D32-8CE1-094DD3F081E0}"/>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6" name="Footer Placeholder 5">
            <a:extLst>
              <a:ext uri="{FF2B5EF4-FFF2-40B4-BE49-F238E27FC236}">
                <a16:creationId xmlns:a16="http://schemas.microsoft.com/office/drawing/2014/main" xmlns="" id="{AA4502AA-A36D-40AD-BB86-E745817039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D64A3809-3A95-44E0-B81C-A4C74AF7D35C}"/>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22313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E0C269-F545-477E-AA70-0AB12F52678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2BC9F6D-F6EF-425A-9023-211FD00030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52DD195-EC1C-44AA-A8E5-C05662EDC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9F8F9D56-6FCF-48C9-901D-DCC8BFDB35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25E182D-D5B2-4A56-AFE4-269B10FC23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D5CA19DD-2349-46CD-B880-1E336BB29E37}"/>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8" name="Footer Placeholder 7">
            <a:extLst>
              <a:ext uri="{FF2B5EF4-FFF2-40B4-BE49-F238E27FC236}">
                <a16:creationId xmlns:a16="http://schemas.microsoft.com/office/drawing/2014/main" xmlns="" id="{2B28AC47-7B1D-49FB-83D1-C14363E997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AD23D1E2-BCC7-4AC7-B2C7-E1B07AC87205}"/>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2009245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A9EB11-DA4D-4DC4-8295-52A5D4B431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868ED095-2B1C-41AF-ABBD-88F234561117}"/>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4" name="Footer Placeholder 3">
            <a:extLst>
              <a:ext uri="{FF2B5EF4-FFF2-40B4-BE49-F238E27FC236}">
                <a16:creationId xmlns:a16="http://schemas.microsoft.com/office/drawing/2014/main" xmlns="" id="{BABADEF0-D246-4D3C-8C14-AC2574FE42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A7571879-EA79-4F26-94E8-C120C87743FC}"/>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1024635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BD228B5-9E01-4F4A-B967-C8D772AB380B}"/>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3" name="Footer Placeholder 2">
            <a:extLst>
              <a:ext uri="{FF2B5EF4-FFF2-40B4-BE49-F238E27FC236}">
                <a16:creationId xmlns:a16="http://schemas.microsoft.com/office/drawing/2014/main" xmlns="" id="{6950E077-873A-4ABC-A952-0C37609B5B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A1F5CB89-17FD-4F90-9DA0-57C4B51B1CBB}"/>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169925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97288-FB98-43F8-A4C8-D2FF743195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D7DDA1E-F7CB-437B-9A28-D4E0956E58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C4F637A2-82A0-4A84-ABC2-15CCC0411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CF2C004-41D1-4A9B-8654-A7A8CC379691}"/>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6" name="Footer Placeholder 5">
            <a:extLst>
              <a:ext uri="{FF2B5EF4-FFF2-40B4-BE49-F238E27FC236}">
                <a16:creationId xmlns:a16="http://schemas.microsoft.com/office/drawing/2014/main" xmlns="" id="{C87AEADF-E99F-4327-8400-7870C98C79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A78D59F-BB89-405D-BC59-73C56FF12433}"/>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4123802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A7EF39-EB2B-471E-947B-03B6D38DE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B1E51B9-09EA-4AD9-BFC9-FF4EEC8E69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4A65732C-D819-4CE5-B1DA-8AEFF71E9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3EC89E9-46FB-43E8-B0EE-509A542311F5}"/>
              </a:ext>
            </a:extLst>
          </p:cNvPr>
          <p:cNvSpPr>
            <a:spLocks noGrp="1"/>
          </p:cNvSpPr>
          <p:nvPr>
            <p:ph type="dt" sz="half" idx="10"/>
          </p:nvPr>
        </p:nvSpPr>
        <p:spPr/>
        <p:txBody>
          <a:bodyPr/>
          <a:lstStyle/>
          <a:p>
            <a:fld id="{9FCE22C9-4CEE-481A-9065-4CDA98A3D636}" type="datetimeFigureOut">
              <a:rPr lang="en-IN" smtClean="0"/>
              <a:pPr/>
              <a:t>02-03-2020</a:t>
            </a:fld>
            <a:endParaRPr lang="en-IN"/>
          </a:p>
        </p:txBody>
      </p:sp>
      <p:sp>
        <p:nvSpPr>
          <p:cNvPr id="6" name="Footer Placeholder 5">
            <a:extLst>
              <a:ext uri="{FF2B5EF4-FFF2-40B4-BE49-F238E27FC236}">
                <a16:creationId xmlns:a16="http://schemas.microsoft.com/office/drawing/2014/main" xmlns="" id="{C9E203CA-9544-459B-A2D2-BA51F8D94E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6DCD2FF-C3D8-4229-BAED-B544EAE7097C}"/>
              </a:ext>
            </a:extLst>
          </p:cNvPr>
          <p:cNvSpPr>
            <a:spLocks noGrp="1"/>
          </p:cNvSpPr>
          <p:nvPr>
            <p:ph type="sldNum" sz="quarter" idx="12"/>
          </p:nvPr>
        </p:nvSpPr>
        <p:spPr/>
        <p:txBody>
          <a:body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105420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CBE279B-BADA-434F-BE8F-F6AD3976DA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9FD2072-C1C4-45A7-B0DF-54BA007CEF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60710E1-2CC2-4CAB-A68C-E4586993B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CE22C9-4CEE-481A-9065-4CDA98A3D636}" type="datetimeFigureOut">
              <a:rPr lang="en-IN" smtClean="0"/>
              <a:pPr/>
              <a:t>02-03-2020</a:t>
            </a:fld>
            <a:endParaRPr lang="en-IN"/>
          </a:p>
        </p:txBody>
      </p:sp>
      <p:sp>
        <p:nvSpPr>
          <p:cNvPr id="5" name="Footer Placeholder 4">
            <a:extLst>
              <a:ext uri="{FF2B5EF4-FFF2-40B4-BE49-F238E27FC236}">
                <a16:creationId xmlns:a16="http://schemas.microsoft.com/office/drawing/2014/main" xmlns="" id="{43B08B34-214B-4C8C-9211-E1E6D4FA9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892EA8C7-C7C7-4A27-A8AE-E6BCFC2AA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B8E2C-63AD-431C-905B-51C434B86E35}" type="slidenum">
              <a:rPr lang="en-IN" smtClean="0"/>
              <a:pPr/>
              <a:t>‹#›</a:t>
            </a:fld>
            <a:endParaRPr lang="en-IN"/>
          </a:p>
        </p:txBody>
      </p:sp>
    </p:spTree>
    <p:extLst>
      <p:ext uri="{BB962C8B-B14F-4D97-AF65-F5344CB8AC3E}">
        <p14:creationId xmlns:p14="http://schemas.microsoft.com/office/powerpoint/2010/main" xmlns="" val="1699438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3.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media" Target="../media/media1.mp3"/><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Data" Target="../diagrams/data1.xml"/><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22.png"/><Relationship Id="rId3" Type="http://schemas.openxmlformats.org/officeDocument/2006/relationships/image" Target="../media/image25.jpe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5.jpeg"/><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3.png"/><Relationship Id="rId4" Type="http://schemas.microsoft.com/office/2007/relationships/media" Target="../media/media3.mp3"/></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57.png"/><Relationship Id="rId4" Type="http://schemas.openxmlformats.org/officeDocument/2006/relationships/image" Target="../media/image66.jpeg"/></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9.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damanibloodbank.in/" TargetMode="Externa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jamshrimills.com/" TargetMode="External"/><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video" Target="NULL" TargetMode="External"/><Relationship Id="rId5" Type="http://schemas.openxmlformats.org/officeDocument/2006/relationships/image" Target="../media/image10.png"/><Relationship Id="rId4" Type="http://schemas.microsoft.com/office/2007/relationships/media"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xmlns="" id="{B8640916-78FE-4AC6-B3BF-2D80938EEF3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2288" y="723996"/>
            <a:ext cx="10427423" cy="4429348"/>
          </a:xfrm>
          <a:prstGeom prst="rect">
            <a:avLst/>
          </a:prstGeom>
        </p:spPr>
      </p:pic>
      <p:sp>
        <p:nvSpPr>
          <p:cNvPr id="2" name="TextBox 1">
            <a:extLst>
              <a:ext uri="{FF2B5EF4-FFF2-40B4-BE49-F238E27FC236}">
                <a16:creationId xmlns:a16="http://schemas.microsoft.com/office/drawing/2014/main" xmlns="" id="{78E5F332-A978-4E50-9D94-8353B7FC0227}"/>
              </a:ext>
            </a:extLst>
          </p:cNvPr>
          <p:cNvSpPr txBox="1"/>
          <p:nvPr/>
        </p:nvSpPr>
        <p:spPr>
          <a:xfrm>
            <a:off x="5738863" y="4968678"/>
            <a:ext cx="1191352" cy="369332"/>
          </a:xfrm>
          <a:prstGeom prst="rect">
            <a:avLst/>
          </a:prstGeom>
          <a:noFill/>
        </p:spPr>
        <p:txBody>
          <a:bodyPr wrap="none" rtlCol="0">
            <a:spAutoFit/>
          </a:bodyPr>
          <a:lstStyle/>
          <a:p>
            <a:r>
              <a:rPr lang="en-IN" dirty="0">
                <a:latin typeface="Roboto" panose="02000000000000000000" pitchFamily="2" charset="0"/>
                <a:ea typeface="Roboto" panose="02000000000000000000" pitchFamily="2" charset="0"/>
              </a:rPr>
              <a:t>SOLAPUR</a:t>
            </a:r>
          </a:p>
        </p:txBody>
      </p:sp>
      <p:pic>
        <p:nvPicPr>
          <p:cNvPr id="7" name="Scott_Holmes_-_04_-_Corporate_Uplifting">
            <a:hlinkClick r:id="" action="ppaction://media"/>
            <a:extLst>
              <a:ext uri="{FF2B5EF4-FFF2-40B4-BE49-F238E27FC236}">
                <a16:creationId xmlns:a16="http://schemas.microsoft.com/office/drawing/2014/main" xmlns="" id="{A73BA159-BE9D-48E3-A8C5-F6F0AF1DFF52}"/>
              </a:ext>
            </a:extLst>
          </p:cNvPr>
          <p:cNvPicPr>
            <a:picLocks noChangeAspect="1"/>
          </p:cNvPicPr>
          <p:nvPr>
            <a:videoFile r:link="rId1"/>
            <p:extLst>
              <p:ext uri="{DAA4B4D4-6D71-4841-9C94-3DE7FCFB9230}">
                <p14:media xmlns:p14="http://schemas.microsoft.com/office/powerpoint/2010/main" xmlns="" r:embed="rId4">
                  <p14:fade out="3000"/>
                </p14:media>
              </p:ext>
            </p:extLst>
          </p:nvPr>
        </p:nvPicPr>
        <p:blipFill>
          <a:blip r:embed="rId5" cstate="print"/>
          <a:stretch>
            <a:fillRect/>
          </a:stretch>
        </p:blipFill>
        <p:spPr>
          <a:xfrm>
            <a:off x="11471240" y="6202932"/>
            <a:ext cx="487363" cy="487363"/>
          </a:xfrm>
          <a:prstGeom prst="rect">
            <a:avLst/>
          </a:prstGeom>
        </p:spPr>
      </p:pic>
    </p:spTree>
    <p:extLst>
      <p:ext uri="{BB962C8B-B14F-4D97-AF65-F5344CB8AC3E}">
        <p14:creationId xmlns:p14="http://schemas.microsoft.com/office/powerpoint/2010/main" xmlns="" val="345182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numSld="8" showWhenStopped="0">
                <p:cTn id="7" repeatCount="indefinite" fill="hold" display="0">
                  <p:stCondLst>
                    <p:cond delay="indefinite"/>
                  </p:stCondLst>
                  <p:endCondLst>
                    <p:cond evt="onStopAudio" delay="0">
                      <p:tgtEl>
                        <p:sldTgt/>
                      </p:tgtEl>
                    </p:cond>
                  </p:end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xmlns="" id="{95B3E69F-B683-4046-AF53-1AB085247C4C}"/>
              </a:ext>
            </a:extLst>
          </p:cNvPr>
          <p:cNvSpPr>
            <a:spLocks noGrp="1"/>
          </p:cNvSpPr>
          <p:nvPr>
            <p:ph type="title"/>
          </p:nvPr>
        </p:nvSpPr>
        <p:spPr>
          <a:xfrm>
            <a:off x="838200" y="365126"/>
            <a:ext cx="10783957" cy="589032"/>
          </a:xfrm>
          <a:ln>
            <a:noFill/>
          </a:ln>
        </p:spPr>
        <p:txBody>
          <a:bodyPr>
            <a:normAutofit fontScale="90000"/>
          </a:bodyPr>
          <a:lstStyle/>
          <a:p>
            <a:r>
              <a:rPr lang="en-IN" dirty="0">
                <a:latin typeface="Roboto" panose="02000000000000000000" pitchFamily="2" charset="0"/>
                <a:ea typeface="Roboto" panose="02000000000000000000" pitchFamily="2" charset="0"/>
              </a:rPr>
              <a:t>Mahindra Integrated Business Solutions</a:t>
            </a:r>
          </a:p>
        </p:txBody>
      </p:sp>
      <p:cxnSp>
        <p:nvCxnSpPr>
          <p:cNvPr id="5" name="Straight Connector 4">
            <a:extLst>
              <a:ext uri="{FF2B5EF4-FFF2-40B4-BE49-F238E27FC236}">
                <a16:creationId xmlns:a16="http://schemas.microsoft.com/office/drawing/2014/main" xmlns="" id="{949D0E3A-D7B9-478A-83A9-1991EB94A865}"/>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A05BA0D0-911E-43E9-A528-782A2D590E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277599" y="4725687"/>
            <a:ext cx="719633" cy="1509956"/>
          </a:xfrm>
          <a:prstGeom prst="rect">
            <a:avLst/>
          </a:prstGeom>
        </p:spPr>
      </p:pic>
      <p:graphicFrame>
        <p:nvGraphicFramePr>
          <p:cNvPr id="9" name="Chart 8">
            <a:extLst>
              <a:ext uri="{FF2B5EF4-FFF2-40B4-BE49-F238E27FC236}">
                <a16:creationId xmlns:a16="http://schemas.microsoft.com/office/drawing/2014/main" xmlns="" id="{C4F46809-77BD-4C88-A142-5654202012BD}"/>
              </a:ext>
            </a:extLst>
          </p:cNvPr>
          <p:cNvGraphicFramePr/>
          <p:nvPr/>
        </p:nvGraphicFramePr>
        <p:xfrm>
          <a:off x="1080409" y="1361061"/>
          <a:ext cx="5384290" cy="396181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xmlns="" id="{485C27BB-CE94-4AE1-AF23-BE6817FD1DD2}"/>
              </a:ext>
            </a:extLst>
          </p:cNvPr>
          <p:cNvSpPr txBox="1"/>
          <p:nvPr/>
        </p:nvSpPr>
        <p:spPr>
          <a:xfrm>
            <a:off x="1867131" y="5529718"/>
            <a:ext cx="2978272" cy="400110"/>
          </a:xfrm>
          <a:prstGeom prst="rect">
            <a:avLst/>
          </a:prstGeom>
          <a:solidFill>
            <a:srgbClr val="00827F"/>
          </a:solidFill>
        </p:spPr>
        <p:txBody>
          <a:bodyPr wrap="square" rtlCol="0">
            <a:spAutoFit/>
          </a:bodyPr>
          <a:lstStyle/>
          <a:p>
            <a:r>
              <a:rPr lang="en-IN" sz="2000" dirty="0">
                <a:solidFill>
                  <a:schemeClr val="bg1"/>
                </a:solidFill>
              </a:rPr>
              <a:t>6 in 2016 and 600 in 2019</a:t>
            </a:r>
          </a:p>
        </p:txBody>
      </p:sp>
      <p:sp>
        <p:nvSpPr>
          <p:cNvPr id="15" name="TextBox 14">
            <a:extLst>
              <a:ext uri="{FF2B5EF4-FFF2-40B4-BE49-F238E27FC236}">
                <a16:creationId xmlns:a16="http://schemas.microsoft.com/office/drawing/2014/main" xmlns="" id="{7154035D-1FC5-43BD-9C15-1A325887BCA5}"/>
              </a:ext>
            </a:extLst>
          </p:cNvPr>
          <p:cNvSpPr txBox="1"/>
          <p:nvPr/>
        </p:nvSpPr>
        <p:spPr>
          <a:xfrm>
            <a:off x="7493566" y="2162586"/>
            <a:ext cx="2973622" cy="369332"/>
          </a:xfrm>
          <a:prstGeom prst="rect">
            <a:avLst/>
          </a:prstGeom>
          <a:solidFill>
            <a:srgbClr val="00827F"/>
          </a:solidFill>
        </p:spPr>
        <p:txBody>
          <a:bodyPr wrap="square" rtlCol="0">
            <a:spAutoFit/>
          </a:bodyPr>
          <a:lstStyle/>
          <a:p>
            <a:pPr algn="ctr"/>
            <a:r>
              <a:rPr lang="en-IN" dirty="0">
                <a:solidFill>
                  <a:schemeClr val="bg1"/>
                </a:solidFill>
                <a:latin typeface="Roboto" panose="02000000000000000000" pitchFamily="2" charset="0"/>
                <a:ea typeface="Roboto" panose="02000000000000000000" pitchFamily="2" charset="0"/>
              </a:rPr>
              <a:t>100% SLA Delivery</a:t>
            </a:r>
          </a:p>
        </p:txBody>
      </p:sp>
      <p:sp>
        <p:nvSpPr>
          <p:cNvPr id="16" name="TextBox 15">
            <a:extLst>
              <a:ext uri="{FF2B5EF4-FFF2-40B4-BE49-F238E27FC236}">
                <a16:creationId xmlns:a16="http://schemas.microsoft.com/office/drawing/2014/main" xmlns="" id="{B996FC6A-FD1C-4924-80E7-2FB3848C9E4A}"/>
              </a:ext>
            </a:extLst>
          </p:cNvPr>
          <p:cNvSpPr txBox="1"/>
          <p:nvPr/>
        </p:nvSpPr>
        <p:spPr>
          <a:xfrm>
            <a:off x="7493565" y="4060369"/>
            <a:ext cx="2973623" cy="646331"/>
          </a:xfrm>
          <a:prstGeom prst="rect">
            <a:avLst/>
          </a:prstGeom>
          <a:solidFill>
            <a:srgbClr val="00827F"/>
          </a:solidFill>
        </p:spPr>
        <p:txBody>
          <a:bodyPr wrap="square" rtlCol="0">
            <a:spAutoFit/>
          </a:bodyPr>
          <a:lstStyle/>
          <a:p>
            <a:pPr algn="ctr"/>
            <a:r>
              <a:rPr lang="en-IN" dirty="0">
                <a:solidFill>
                  <a:schemeClr val="bg1"/>
                </a:solidFill>
                <a:latin typeface="Roboto" panose="02000000000000000000" pitchFamily="2" charset="0"/>
                <a:ea typeface="Roboto" panose="02000000000000000000" pitchFamily="2" charset="0"/>
              </a:rPr>
              <a:t>40% lower cost then metros BPO</a:t>
            </a:r>
          </a:p>
        </p:txBody>
      </p:sp>
      <p:sp>
        <p:nvSpPr>
          <p:cNvPr id="17" name="TextBox 16">
            <a:extLst>
              <a:ext uri="{FF2B5EF4-FFF2-40B4-BE49-F238E27FC236}">
                <a16:creationId xmlns:a16="http://schemas.microsoft.com/office/drawing/2014/main" xmlns="" id="{4942AED3-E045-4941-8123-97E32F633EDF}"/>
              </a:ext>
            </a:extLst>
          </p:cNvPr>
          <p:cNvSpPr txBox="1"/>
          <p:nvPr/>
        </p:nvSpPr>
        <p:spPr>
          <a:xfrm>
            <a:off x="7500188" y="1584092"/>
            <a:ext cx="2980242" cy="369332"/>
          </a:xfrm>
          <a:prstGeom prst="rect">
            <a:avLst/>
          </a:prstGeom>
          <a:solidFill>
            <a:srgbClr val="00827F"/>
          </a:solidFill>
        </p:spPr>
        <p:txBody>
          <a:bodyPr wrap="square" rtlCol="0">
            <a:spAutoFit/>
          </a:bodyPr>
          <a:lstStyle/>
          <a:p>
            <a:pPr algn="ctr"/>
            <a:r>
              <a:rPr lang="en-IN" dirty="0">
                <a:solidFill>
                  <a:schemeClr val="bg1"/>
                </a:solidFill>
                <a:latin typeface="Roboto" panose="02000000000000000000" pitchFamily="2" charset="0"/>
                <a:ea typeface="Roboto" panose="02000000000000000000" pitchFamily="2" charset="0"/>
              </a:rPr>
              <a:t>Higher Productivity</a:t>
            </a:r>
          </a:p>
        </p:txBody>
      </p:sp>
      <p:sp>
        <p:nvSpPr>
          <p:cNvPr id="18" name="TextBox 17">
            <a:extLst>
              <a:ext uri="{FF2B5EF4-FFF2-40B4-BE49-F238E27FC236}">
                <a16:creationId xmlns:a16="http://schemas.microsoft.com/office/drawing/2014/main" xmlns="" id="{427DBC95-103B-467A-84CE-A52BF682D29B}"/>
              </a:ext>
            </a:extLst>
          </p:cNvPr>
          <p:cNvSpPr txBox="1"/>
          <p:nvPr/>
        </p:nvSpPr>
        <p:spPr>
          <a:xfrm>
            <a:off x="7500187" y="2771450"/>
            <a:ext cx="2980243" cy="369332"/>
          </a:xfrm>
          <a:prstGeom prst="rect">
            <a:avLst/>
          </a:prstGeom>
          <a:solidFill>
            <a:srgbClr val="00827F"/>
          </a:solidFill>
        </p:spPr>
        <p:txBody>
          <a:bodyPr wrap="square" rtlCol="0">
            <a:spAutoFit/>
          </a:bodyPr>
          <a:lstStyle/>
          <a:p>
            <a:pPr algn="ctr"/>
            <a:r>
              <a:rPr lang="en-IN" dirty="0">
                <a:solidFill>
                  <a:schemeClr val="bg1"/>
                </a:solidFill>
                <a:latin typeface="Roboto" panose="02000000000000000000" pitchFamily="2" charset="0"/>
                <a:ea typeface="Roboto" panose="02000000000000000000" pitchFamily="2" charset="0"/>
              </a:rPr>
              <a:t>Minimal Attrition </a:t>
            </a:r>
          </a:p>
        </p:txBody>
      </p:sp>
      <p:sp>
        <p:nvSpPr>
          <p:cNvPr id="19" name="TextBox 18">
            <a:extLst>
              <a:ext uri="{FF2B5EF4-FFF2-40B4-BE49-F238E27FC236}">
                <a16:creationId xmlns:a16="http://schemas.microsoft.com/office/drawing/2014/main" xmlns="" id="{BA1AD5A2-D39F-4B4D-A908-A45E48C891F1}"/>
              </a:ext>
            </a:extLst>
          </p:cNvPr>
          <p:cNvSpPr txBox="1"/>
          <p:nvPr/>
        </p:nvSpPr>
        <p:spPr>
          <a:xfrm>
            <a:off x="7500187" y="3380314"/>
            <a:ext cx="2980243" cy="369332"/>
          </a:xfrm>
          <a:prstGeom prst="rect">
            <a:avLst/>
          </a:prstGeom>
          <a:solidFill>
            <a:srgbClr val="00827F"/>
          </a:solidFill>
        </p:spPr>
        <p:txBody>
          <a:bodyPr wrap="square" rtlCol="0">
            <a:spAutoFit/>
          </a:bodyPr>
          <a:lstStyle/>
          <a:p>
            <a:pPr algn="ctr"/>
            <a:r>
              <a:rPr lang="en-IN" dirty="0">
                <a:solidFill>
                  <a:schemeClr val="bg1"/>
                </a:solidFill>
                <a:latin typeface="Roboto" panose="02000000000000000000" pitchFamily="2" charset="0"/>
                <a:ea typeface="Roboto" panose="02000000000000000000" pitchFamily="2" charset="0"/>
              </a:rPr>
              <a:t>9 Language Support</a:t>
            </a:r>
          </a:p>
        </p:txBody>
      </p:sp>
      <p:pic>
        <p:nvPicPr>
          <p:cNvPr id="3" name="Scott_Holmes_-_04_-_Corporate_Uplifting">
            <a:hlinkClick r:id="" action="ppaction://media"/>
            <a:extLst>
              <a:ext uri="{FF2B5EF4-FFF2-40B4-BE49-F238E27FC236}">
                <a16:creationId xmlns:a16="http://schemas.microsoft.com/office/drawing/2014/main" xmlns="" id="{0A44F41F-AE4F-446A-AFDB-4CF28F070E08}"/>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5851525" y="3184525"/>
            <a:ext cx="487363" cy="487363"/>
          </a:xfrm>
          <a:prstGeom prst="rect">
            <a:avLst/>
          </a:prstGeom>
        </p:spPr>
      </p:pic>
    </p:spTree>
    <p:extLst>
      <p:ext uri="{BB962C8B-B14F-4D97-AF65-F5344CB8AC3E}">
        <p14:creationId xmlns:p14="http://schemas.microsoft.com/office/powerpoint/2010/main" xmlns="" val="416305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7" repeatCount="indefinite" fill="hold" display="0">
                  <p:stCondLst>
                    <p:cond delay="indefinite"/>
                  </p:stCondLst>
                  <p:endCondLst>
                    <p:cond evt="onStopAudio" delay="0">
                      <p:tgtEl>
                        <p:sldTgt/>
                      </p:tgtEl>
                    </p:cond>
                  </p:end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xmlns="" id="{95B3E69F-B683-4046-AF53-1AB085247C4C}"/>
              </a:ext>
            </a:extLst>
          </p:cNvPr>
          <p:cNvSpPr>
            <a:spLocks noGrp="1"/>
          </p:cNvSpPr>
          <p:nvPr>
            <p:ph type="title"/>
          </p:nvPr>
        </p:nvSpPr>
        <p:spPr>
          <a:xfrm>
            <a:off x="838200" y="365126"/>
            <a:ext cx="10783957" cy="589032"/>
          </a:xfrm>
          <a:ln>
            <a:noFill/>
          </a:ln>
        </p:spPr>
        <p:txBody>
          <a:bodyPr>
            <a:normAutofit fontScale="90000"/>
          </a:bodyPr>
          <a:lstStyle/>
          <a:p>
            <a:r>
              <a:rPr lang="en-IN" dirty="0">
                <a:latin typeface="Roboto" panose="02000000000000000000" pitchFamily="2" charset="0"/>
                <a:ea typeface="Roboto" panose="02000000000000000000" pitchFamily="2" charset="0"/>
              </a:rPr>
              <a:t>Umang Training</a:t>
            </a:r>
          </a:p>
        </p:txBody>
      </p:sp>
      <p:cxnSp>
        <p:nvCxnSpPr>
          <p:cNvPr id="5" name="Straight Connector 4">
            <a:extLst>
              <a:ext uri="{FF2B5EF4-FFF2-40B4-BE49-F238E27FC236}">
                <a16:creationId xmlns:a16="http://schemas.microsoft.com/office/drawing/2014/main" xmlns="" id="{949D0E3A-D7B9-478A-83A9-1991EB94A865}"/>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DD5FB658-F5FD-4EB4-B50A-EA3DF2E1B14F}"/>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p:blipFill>
        <p:spPr>
          <a:xfrm>
            <a:off x="10544513" y="5389665"/>
            <a:ext cx="1466171" cy="853369"/>
          </a:xfrm>
          <a:prstGeom prst="rect">
            <a:avLst/>
          </a:prstGeom>
        </p:spPr>
      </p:pic>
      <p:pic>
        <p:nvPicPr>
          <p:cNvPr id="9" name="Content Placeholder 6">
            <a:extLst>
              <a:ext uri="{FF2B5EF4-FFF2-40B4-BE49-F238E27FC236}">
                <a16:creationId xmlns:a16="http://schemas.microsoft.com/office/drawing/2014/main" xmlns="" id="{CC04447F-2963-4936-8F78-E5A3964B954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4401" y="1228981"/>
            <a:ext cx="4532242" cy="4876165"/>
          </a:xfrm>
          <a:prstGeom prst="rect">
            <a:avLst/>
          </a:prstGeom>
        </p:spPr>
      </p:pic>
      <p:sp>
        <p:nvSpPr>
          <p:cNvPr id="10" name="TextBox 9">
            <a:extLst>
              <a:ext uri="{FF2B5EF4-FFF2-40B4-BE49-F238E27FC236}">
                <a16:creationId xmlns:a16="http://schemas.microsoft.com/office/drawing/2014/main" xmlns="" id="{34E03B39-86AA-4442-99CA-294496BAE46D}"/>
              </a:ext>
            </a:extLst>
          </p:cNvPr>
          <p:cNvSpPr txBox="1"/>
          <p:nvPr/>
        </p:nvSpPr>
        <p:spPr>
          <a:xfrm>
            <a:off x="5910470" y="1258534"/>
            <a:ext cx="5367129" cy="1385572"/>
          </a:xfrm>
          <a:prstGeom prst="rect">
            <a:avLst/>
          </a:prstGeom>
          <a:noFill/>
        </p:spPr>
        <p:txBody>
          <a:bodyPr wrap="square" lIns="0" tIns="0" rIns="0" bIns="0" rtlCol="0">
            <a:spAutoFit/>
          </a:bodyPr>
          <a:lstStyle/>
          <a:p>
            <a:pPr>
              <a:lnSpc>
                <a:spcPct val="150000"/>
              </a:lnSpc>
            </a:pPr>
            <a:r>
              <a:rPr lang="en-US" sz="3200" i="1" dirty="0">
                <a:solidFill>
                  <a:srgbClr val="5D5B6F">
                    <a:alpha val="60000"/>
                  </a:srgbClr>
                </a:solidFill>
                <a:latin typeface="Segoe UI Light" panose="020B0502040204020203" pitchFamily="34" charset="0"/>
                <a:ea typeface="Roboto" panose="02000000000000000000" pitchFamily="2" charset="0"/>
                <a:cs typeface="Segoe UI Light" panose="020B0502040204020203" pitchFamily="34" charset="0"/>
              </a:rPr>
              <a:t>“Ensuring Employable, scalable IT Manpower”</a:t>
            </a:r>
          </a:p>
        </p:txBody>
      </p:sp>
      <p:sp>
        <p:nvSpPr>
          <p:cNvPr id="3" name="TextBox 2">
            <a:extLst>
              <a:ext uri="{FF2B5EF4-FFF2-40B4-BE49-F238E27FC236}">
                <a16:creationId xmlns:a16="http://schemas.microsoft.com/office/drawing/2014/main" xmlns="" id="{74F44C29-D4B5-4501-A805-8396C2A0FA21}"/>
              </a:ext>
            </a:extLst>
          </p:cNvPr>
          <p:cNvSpPr txBox="1"/>
          <p:nvPr/>
        </p:nvSpPr>
        <p:spPr>
          <a:xfrm>
            <a:off x="5814027" y="2919882"/>
            <a:ext cx="718466" cy="369332"/>
          </a:xfrm>
          <a:prstGeom prst="rect">
            <a:avLst/>
          </a:prstGeom>
          <a:noFill/>
        </p:spPr>
        <p:txBody>
          <a:bodyPr wrap="none" rtlCol="0">
            <a:spAutoFit/>
          </a:bodyPr>
          <a:lstStyle/>
          <a:p>
            <a:r>
              <a:rPr lang="en-IN" dirty="0">
                <a:solidFill>
                  <a:srgbClr val="00827F"/>
                </a:solidFill>
                <a:latin typeface="Roboto" panose="02000000000000000000" pitchFamily="2" charset="0"/>
                <a:ea typeface="Roboto" panose="02000000000000000000" pitchFamily="2" charset="0"/>
              </a:rPr>
              <a:t>FREE</a:t>
            </a:r>
          </a:p>
        </p:txBody>
      </p:sp>
      <p:sp>
        <p:nvSpPr>
          <p:cNvPr id="7" name="TextBox 6">
            <a:extLst>
              <a:ext uri="{FF2B5EF4-FFF2-40B4-BE49-F238E27FC236}">
                <a16:creationId xmlns:a16="http://schemas.microsoft.com/office/drawing/2014/main" xmlns="" id="{EC7F6A44-C186-43E1-90C7-C66A1A84E17A}"/>
              </a:ext>
            </a:extLst>
          </p:cNvPr>
          <p:cNvSpPr txBox="1"/>
          <p:nvPr/>
        </p:nvSpPr>
        <p:spPr>
          <a:xfrm>
            <a:off x="5883966" y="3278283"/>
            <a:ext cx="2720296" cy="1668085"/>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IN" dirty="0">
                <a:latin typeface="Segoe UI" panose="020B0502040204020203" pitchFamily="34" charset="0"/>
                <a:cs typeface="Segoe UI" panose="020B0502040204020203" pitchFamily="34" charset="0"/>
              </a:rPr>
              <a:t>Soft skills training</a:t>
            </a:r>
          </a:p>
          <a:p>
            <a:pPr marL="285750" indent="-285750">
              <a:lnSpc>
                <a:spcPct val="200000"/>
              </a:lnSpc>
              <a:buFont typeface="Arial" panose="020B0604020202020204" pitchFamily="34" charset="0"/>
              <a:buChar char="•"/>
            </a:pPr>
            <a:r>
              <a:rPr lang="en-IN" dirty="0">
                <a:latin typeface="Segoe UI" panose="020B0502040204020203" pitchFamily="34" charset="0"/>
                <a:cs typeface="Segoe UI" panose="020B0502040204020203" pitchFamily="34" charset="0"/>
              </a:rPr>
              <a:t>Interview Opportunity</a:t>
            </a:r>
          </a:p>
          <a:p>
            <a:pPr marL="285750" indent="-285750">
              <a:lnSpc>
                <a:spcPct val="200000"/>
              </a:lnSpc>
              <a:buFont typeface="Arial" panose="020B0604020202020204" pitchFamily="34" charset="0"/>
              <a:buChar char="•"/>
            </a:pPr>
            <a:r>
              <a:rPr lang="en-IN" dirty="0">
                <a:latin typeface="Segoe UI" panose="020B0502040204020203" pitchFamily="34" charset="0"/>
                <a:cs typeface="Segoe UI" panose="020B0502040204020203" pitchFamily="34" charset="0"/>
              </a:rPr>
              <a:t>Career Counselling</a:t>
            </a:r>
          </a:p>
        </p:txBody>
      </p:sp>
    </p:spTree>
    <p:extLst>
      <p:ext uri="{BB962C8B-B14F-4D97-AF65-F5344CB8AC3E}">
        <p14:creationId xmlns:p14="http://schemas.microsoft.com/office/powerpoint/2010/main" xmlns="" val="1463467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C17BAED-D5A6-4F9F-8FFA-DEEEA768A415}"/>
              </a:ext>
            </a:extLst>
          </p:cNvPr>
          <p:cNvSpPr/>
          <p:nvPr/>
        </p:nvSpPr>
        <p:spPr>
          <a:xfrm rot="5400000">
            <a:off x="5668617" y="334618"/>
            <a:ext cx="854765" cy="12192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itle 1">
            <a:extLst>
              <a:ext uri="{FF2B5EF4-FFF2-40B4-BE49-F238E27FC236}">
                <a16:creationId xmlns:a16="http://schemas.microsoft.com/office/drawing/2014/main" xmlns="" id="{9C4D1687-1201-4CAF-AA71-30A914A63603}"/>
              </a:ext>
            </a:extLst>
          </p:cNvPr>
          <p:cNvSpPr>
            <a:spLocks noGrp="1"/>
          </p:cNvSpPr>
          <p:nvPr>
            <p:ph type="title"/>
          </p:nvPr>
        </p:nvSpPr>
        <p:spPr>
          <a:xfrm>
            <a:off x="387626" y="6136102"/>
            <a:ext cx="11473070" cy="589032"/>
          </a:xfrm>
          <a:ln>
            <a:noFill/>
          </a:ln>
        </p:spPr>
        <p:txBody>
          <a:bodyPr>
            <a:noAutofit/>
          </a:bodyPr>
          <a:lstStyle/>
          <a:p>
            <a:pPr algn="ctr"/>
            <a:r>
              <a:rPr lang="en-US" sz="2800" dirty="0">
                <a:solidFill>
                  <a:schemeClr val="bg1"/>
                </a:solidFill>
                <a:ea typeface="Roboto" panose="02000000000000000000" pitchFamily="2" charset="0"/>
              </a:rPr>
              <a:t>Free Career Oriented Training &amp;  Placement Assistance</a:t>
            </a:r>
            <a:endParaRPr lang="en-IN" sz="2800" dirty="0">
              <a:solidFill>
                <a:schemeClr val="bg1"/>
              </a:solidFill>
              <a:ea typeface="Roboto" panose="02000000000000000000" pitchFamily="2" charset="0"/>
            </a:endParaRPr>
          </a:p>
        </p:txBody>
      </p:sp>
      <p:grpSp>
        <p:nvGrpSpPr>
          <p:cNvPr id="11" name="Group 2">
            <a:extLst>
              <a:ext uri="{FF2B5EF4-FFF2-40B4-BE49-F238E27FC236}">
                <a16:creationId xmlns:a16="http://schemas.microsoft.com/office/drawing/2014/main" xmlns="" id="{29731BBF-C9CB-4A39-815A-87A4144A7C79}"/>
              </a:ext>
            </a:extLst>
          </p:cNvPr>
          <p:cNvGrpSpPr/>
          <p:nvPr/>
        </p:nvGrpSpPr>
        <p:grpSpPr>
          <a:xfrm>
            <a:off x="0" y="0"/>
            <a:ext cx="12192000" cy="6003235"/>
            <a:chOff x="0" y="0"/>
            <a:chExt cx="24383999" cy="13716000"/>
          </a:xfrm>
        </p:grpSpPr>
        <p:pic>
          <p:nvPicPr>
            <p:cNvPr id="12" name="Picture 3">
              <a:extLst>
                <a:ext uri="{FF2B5EF4-FFF2-40B4-BE49-F238E27FC236}">
                  <a16:creationId xmlns:a16="http://schemas.microsoft.com/office/drawing/2014/main" xmlns="" id="{87282E5C-A498-4825-827C-1E697C29CBA7}"/>
                </a:ext>
              </a:extLst>
            </p:cNvPr>
            <p:cNvPicPr>
              <a:picLocks noChangeAspect="1"/>
            </p:cNvPicPr>
            <p:nvPr/>
          </p:nvPicPr>
          <p:blipFill>
            <a:blip r:embed="rId2"/>
            <a:srcRect l="30464" r="30464"/>
            <a:stretch>
              <a:fillRect/>
            </a:stretch>
          </p:blipFill>
          <p:spPr>
            <a:xfrm>
              <a:off x="0" y="0"/>
              <a:ext cx="8043333" cy="13716000"/>
            </a:xfrm>
            <a:prstGeom prst="rect">
              <a:avLst/>
            </a:prstGeom>
          </p:spPr>
        </p:pic>
        <p:pic>
          <p:nvPicPr>
            <p:cNvPr id="13" name="Picture 4">
              <a:extLst>
                <a:ext uri="{FF2B5EF4-FFF2-40B4-BE49-F238E27FC236}">
                  <a16:creationId xmlns:a16="http://schemas.microsoft.com/office/drawing/2014/main" xmlns="" id="{3ADA6897-F326-4D0E-BB75-7CA57039FF13}"/>
                </a:ext>
              </a:extLst>
            </p:cNvPr>
            <p:cNvPicPr>
              <a:picLocks noChangeAspect="1"/>
            </p:cNvPicPr>
            <p:nvPr/>
          </p:nvPicPr>
          <p:blipFill>
            <a:blip r:embed="rId3" cstate="print"/>
            <a:srcRect l="29035" r="29035"/>
            <a:stretch>
              <a:fillRect/>
            </a:stretch>
          </p:blipFill>
          <p:spPr>
            <a:xfrm>
              <a:off x="8170333" y="0"/>
              <a:ext cx="8043333" cy="13716000"/>
            </a:xfrm>
            <a:prstGeom prst="rect">
              <a:avLst/>
            </a:prstGeom>
          </p:spPr>
        </p:pic>
        <p:pic>
          <p:nvPicPr>
            <p:cNvPr id="14" name="Picture 5">
              <a:extLst>
                <a:ext uri="{FF2B5EF4-FFF2-40B4-BE49-F238E27FC236}">
                  <a16:creationId xmlns:a16="http://schemas.microsoft.com/office/drawing/2014/main" xmlns="" id="{939E6BDC-D695-4E14-99CF-6DC98695678D}"/>
                </a:ext>
              </a:extLst>
            </p:cNvPr>
            <p:cNvPicPr>
              <a:picLocks noChangeAspect="1"/>
            </p:cNvPicPr>
            <p:nvPr/>
          </p:nvPicPr>
          <p:blipFill>
            <a:blip r:embed="rId4"/>
            <a:srcRect l="8370" r="52559"/>
            <a:stretch>
              <a:fillRect/>
            </a:stretch>
          </p:blipFill>
          <p:spPr>
            <a:xfrm>
              <a:off x="16340666" y="0"/>
              <a:ext cx="8043333" cy="13716000"/>
            </a:xfrm>
            <a:prstGeom prst="rect">
              <a:avLst/>
            </a:prstGeom>
          </p:spPr>
        </p:pic>
      </p:grpSp>
      <p:sp>
        <p:nvSpPr>
          <p:cNvPr id="4" name="Rectangle 3">
            <a:extLst>
              <a:ext uri="{FF2B5EF4-FFF2-40B4-BE49-F238E27FC236}">
                <a16:creationId xmlns:a16="http://schemas.microsoft.com/office/drawing/2014/main" xmlns="" id="{D50B3925-9411-48D0-A3BB-AD8A80607A89}"/>
              </a:ext>
            </a:extLst>
          </p:cNvPr>
          <p:cNvSpPr/>
          <p:nvPr/>
        </p:nvSpPr>
        <p:spPr>
          <a:xfrm>
            <a:off x="0" y="0"/>
            <a:ext cx="4021667" cy="477078"/>
          </a:xfrm>
          <a:prstGeom prst="rect">
            <a:avLst/>
          </a:prstGeom>
          <a:solidFill>
            <a:srgbClr val="0082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panose="02000000000000000000" pitchFamily="2" charset="0"/>
                <a:ea typeface="Roboto" panose="02000000000000000000" pitchFamily="2" charset="0"/>
              </a:rPr>
              <a:t>COMMUNICATION SKILLS</a:t>
            </a:r>
          </a:p>
        </p:txBody>
      </p:sp>
      <p:sp>
        <p:nvSpPr>
          <p:cNvPr id="19" name="Rectangle 18">
            <a:extLst>
              <a:ext uri="{FF2B5EF4-FFF2-40B4-BE49-F238E27FC236}">
                <a16:creationId xmlns:a16="http://schemas.microsoft.com/office/drawing/2014/main" xmlns="" id="{1E2F451C-6B28-4008-B951-D15ADF0E31F0}"/>
              </a:ext>
            </a:extLst>
          </p:cNvPr>
          <p:cNvSpPr/>
          <p:nvPr/>
        </p:nvSpPr>
        <p:spPr>
          <a:xfrm>
            <a:off x="4085165" y="-12907"/>
            <a:ext cx="4021667" cy="477078"/>
          </a:xfrm>
          <a:prstGeom prst="rect">
            <a:avLst/>
          </a:prstGeom>
          <a:solidFill>
            <a:srgbClr val="0082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panose="02000000000000000000" pitchFamily="2" charset="0"/>
                <a:ea typeface="Roboto" panose="02000000000000000000" pitchFamily="2" charset="0"/>
              </a:rPr>
              <a:t>COMPUTER SKILLS</a:t>
            </a:r>
          </a:p>
        </p:txBody>
      </p:sp>
      <p:sp>
        <p:nvSpPr>
          <p:cNvPr id="20" name="Rectangle 19">
            <a:extLst>
              <a:ext uri="{FF2B5EF4-FFF2-40B4-BE49-F238E27FC236}">
                <a16:creationId xmlns:a16="http://schemas.microsoft.com/office/drawing/2014/main" xmlns="" id="{1995D803-C80E-4FAB-9B9D-3BECF8868E68}"/>
              </a:ext>
            </a:extLst>
          </p:cNvPr>
          <p:cNvSpPr/>
          <p:nvPr/>
        </p:nvSpPr>
        <p:spPr>
          <a:xfrm>
            <a:off x="8170333" y="0"/>
            <a:ext cx="4021667" cy="477078"/>
          </a:xfrm>
          <a:prstGeom prst="rect">
            <a:avLst/>
          </a:prstGeom>
          <a:solidFill>
            <a:srgbClr val="0082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panose="02000000000000000000" pitchFamily="2" charset="0"/>
                <a:ea typeface="Roboto" panose="02000000000000000000" pitchFamily="2" charset="0"/>
              </a:rPr>
              <a:t>INDUSTRY KNOWLEDGE</a:t>
            </a:r>
          </a:p>
        </p:txBody>
      </p:sp>
    </p:spTree>
    <p:extLst>
      <p:ext uri="{BB962C8B-B14F-4D97-AF65-F5344CB8AC3E}">
        <p14:creationId xmlns:p14="http://schemas.microsoft.com/office/powerpoint/2010/main" xmlns="" val="3916421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xmlns="" id="{95B3E69F-B683-4046-AF53-1AB085247C4C}"/>
              </a:ext>
            </a:extLst>
          </p:cNvPr>
          <p:cNvSpPr>
            <a:spLocks noGrp="1"/>
          </p:cNvSpPr>
          <p:nvPr>
            <p:ph type="title"/>
          </p:nvPr>
        </p:nvSpPr>
        <p:spPr>
          <a:xfrm>
            <a:off x="838200" y="365126"/>
            <a:ext cx="10783957" cy="589032"/>
          </a:xfrm>
          <a:ln>
            <a:noFill/>
          </a:ln>
        </p:spPr>
        <p:txBody>
          <a:bodyPr>
            <a:normAutofit fontScale="90000"/>
          </a:bodyPr>
          <a:lstStyle/>
          <a:p>
            <a:r>
              <a:rPr lang="en-IN" dirty="0">
                <a:latin typeface="Roboto" panose="02000000000000000000" pitchFamily="2" charset="0"/>
                <a:ea typeface="Roboto" panose="02000000000000000000" pitchFamily="2" charset="0"/>
              </a:rPr>
              <a:t>Umang Training</a:t>
            </a:r>
          </a:p>
        </p:txBody>
      </p:sp>
      <p:cxnSp>
        <p:nvCxnSpPr>
          <p:cNvPr id="5" name="Straight Connector 4">
            <a:extLst>
              <a:ext uri="{FF2B5EF4-FFF2-40B4-BE49-F238E27FC236}">
                <a16:creationId xmlns:a16="http://schemas.microsoft.com/office/drawing/2014/main" xmlns="" id="{949D0E3A-D7B9-478A-83A9-1991EB94A865}"/>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485C27BB-CE94-4AE1-AF23-BE6817FD1DD2}"/>
              </a:ext>
            </a:extLst>
          </p:cNvPr>
          <p:cNvSpPr txBox="1"/>
          <p:nvPr/>
        </p:nvSpPr>
        <p:spPr>
          <a:xfrm>
            <a:off x="954156" y="5539197"/>
            <a:ext cx="5713216" cy="369332"/>
          </a:xfrm>
          <a:prstGeom prst="rect">
            <a:avLst/>
          </a:prstGeom>
          <a:solidFill>
            <a:srgbClr val="00827F"/>
          </a:solidFill>
        </p:spPr>
        <p:txBody>
          <a:bodyPr wrap="square" rtlCol="0">
            <a:spAutoFit/>
          </a:bodyPr>
          <a:lstStyle/>
          <a:p>
            <a:pPr algn="ctr"/>
            <a:r>
              <a:rPr lang="en-US" dirty="0">
                <a:solidFill>
                  <a:schemeClr val="bg1"/>
                </a:solidFill>
                <a:latin typeface="Roboto" panose="02000000000000000000" pitchFamily="2" charset="0"/>
                <a:ea typeface="Roboto" panose="02000000000000000000" pitchFamily="2" charset="0"/>
              </a:rPr>
              <a:t>700 people trained in 12 months and 180 placed.</a:t>
            </a:r>
            <a:endParaRPr lang="en-IN" dirty="0">
              <a:solidFill>
                <a:schemeClr val="bg1"/>
              </a:solidFill>
              <a:latin typeface="Roboto" panose="020000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xmlns="" id="{7154035D-1FC5-43BD-9C15-1A325887BCA5}"/>
              </a:ext>
            </a:extLst>
          </p:cNvPr>
          <p:cNvSpPr txBox="1"/>
          <p:nvPr/>
        </p:nvSpPr>
        <p:spPr>
          <a:xfrm>
            <a:off x="7132112" y="2044421"/>
            <a:ext cx="3412401" cy="369332"/>
          </a:xfrm>
          <a:prstGeom prst="rect">
            <a:avLst/>
          </a:prstGeom>
          <a:solidFill>
            <a:srgbClr val="00827F"/>
          </a:solidFill>
        </p:spPr>
        <p:txBody>
          <a:bodyPr wrap="square" rtlCol="0">
            <a:spAutoFit/>
          </a:bodyPr>
          <a:lstStyle/>
          <a:p>
            <a:r>
              <a:rPr lang="en-IN" dirty="0">
                <a:solidFill>
                  <a:schemeClr val="bg1"/>
                </a:solidFill>
                <a:latin typeface="Roboto" panose="02000000000000000000" pitchFamily="2" charset="0"/>
                <a:ea typeface="Roboto" panose="02000000000000000000" pitchFamily="2" charset="0"/>
              </a:rPr>
              <a:t>Particle And Easy Learning </a:t>
            </a:r>
          </a:p>
        </p:txBody>
      </p:sp>
      <p:sp>
        <p:nvSpPr>
          <p:cNvPr id="16" name="TextBox 15">
            <a:extLst>
              <a:ext uri="{FF2B5EF4-FFF2-40B4-BE49-F238E27FC236}">
                <a16:creationId xmlns:a16="http://schemas.microsoft.com/office/drawing/2014/main" xmlns="" id="{B996FC6A-FD1C-4924-80E7-2FB3848C9E4A}"/>
              </a:ext>
            </a:extLst>
          </p:cNvPr>
          <p:cNvSpPr txBox="1"/>
          <p:nvPr/>
        </p:nvSpPr>
        <p:spPr>
          <a:xfrm>
            <a:off x="7132112" y="2790351"/>
            <a:ext cx="3412400" cy="400110"/>
          </a:xfrm>
          <a:prstGeom prst="rect">
            <a:avLst/>
          </a:prstGeom>
          <a:solidFill>
            <a:srgbClr val="00827F"/>
          </a:solidFill>
        </p:spPr>
        <p:txBody>
          <a:bodyPr wrap="square" rtlCol="0">
            <a:spAutoFit/>
          </a:bodyPr>
          <a:lstStyle/>
          <a:p>
            <a:r>
              <a:rPr lang="en-IN" sz="2000" dirty="0">
                <a:solidFill>
                  <a:schemeClr val="bg1"/>
                </a:solidFill>
              </a:rPr>
              <a:t>Value Add to Portfolio</a:t>
            </a:r>
          </a:p>
        </p:txBody>
      </p:sp>
      <p:sp>
        <p:nvSpPr>
          <p:cNvPr id="17" name="TextBox 16">
            <a:extLst>
              <a:ext uri="{FF2B5EF4-FFF2-40B4-BE49-F238E27FC236}">
                <a16:creationId xmlns:a16="http://schemas.microsoft.com/office/drawing/2014/main" xmlns="" id="{4942AED3-E045-4941-8123-97E32F633EDF}"/>
              </a:ext>
            </a:extLst>
          </p:cNvPr>
          <p:cNvSpPr txBox="1"/>
          <p:nvPr/>
        </p:nvSpPr>
        <p:spPr>
          <a:xfrm>
            <a:off x="7132112" y="3504017"/>
            <a:ext cx="3412400" cy="400110"/>
          </a:xfrm>
          <a:prstGeom prst="rect">
            <a:avLst/>
          </a:prstGeom>
          <a:solidFill>
            <a:srgbClr val="00827F"/>
          </a:solidFill>
        </p:spPr>
        <p:txBody>
          <a:bodyPr wrap="square" rtlCol="0">
            <a:spAutoFit/>
          </a:bodyPr>
          <a:lstStyle/>
          <a:p>
            <a:r>
              <a:rPr lang="en-IN" sz="2000" dirty="0">
                <a:solidFill>
                  <a:schemeClr val="bg1"/>
                </a:solidFill>
              </a:rPr>
              <a:t>Learn from Industry Experts</a:t>
            </a:r>
          </a:p>
        </p:txBody>
      </p:sp>
      <p:sp>
        <p:nvSpPr>
          <p:cNvPr id="18" name="TextBox 17">
            <a:extLst>
              <a:ext uri="{FF2B5EF4-FFF2-40B4-BE49-F238E27FC236}">
                <a16:creationId xmlns:a16="http://schemas.microsoft.com/office/drawing/2014/main" xmlns="" id="{427DBC95-103B-467A-84CE-A52BF682D29B}"/>
              </a:ext>
            </a:extLst>
          </p:cNvPr>
          <p:cNvSpPr txBox="1"/>
          <p:nvPr/>
        </p:nvSpPr>
        <p:spPr>
          <a:xfrm>
            <a:off x="7132112" y="4173126"/>
            <a:ext cx="3412401" cy="400110"/>
          </a:xfrm>
          <a:prstGeom prst="rect">
            <a:avLst/>
          </a:prstGeom>
          <a:solidFill>
            <a:srgbClr val="00827F"/>
          </a:solidFill>
        </p:spPr>
        <p:txBody>
          <a:bodyPr wrap="square" rtlCol="0">
            <a:spAutoFit/>
          </a:bodyPr>
          <a:lstStyle/>
          <a:p>
            <a:r>
              <a:rPr lang="en-IN" sz="2000" dirty="0">
                <a:solidFill>
                  <a:schemeClr val="bg1"/>
                </a:solidFill>
              </a:rPr>
              <a:t>Backed by industrial projects</a:t>
            </a:r>
          </a:p>
        </p:txBody>
      </p:sp>
      <p:graphicFrame>
        <p:nvGraphicFramePr>
          <p:cNvPr id="13" name="Chart 12">
            <a:extLst>
              <a:ext uri="{FF2B5EF4-FFF2-40B4-BE49-F238E27FC236}">
                <a16:creationId xmlns:a16="http://schemas.microsoft.com/office/drawing/2014/main" xmlns="" id="{D9AFD592-42BB-4C5F-AF4B-7CF2CF02C445}"/>
              </a:ext>
            </a:extLst>
          </p:cNvPr>
          <p:cNvGraphicFramePr/>
          <p:nvPr/>
        </p:nvGraphicFramePr>
        <p:xfrm>
          <a:off x="877735" y="1247822"/>
          <a:ext cx="5789637" cy="3997710"/>
        </p:xfrm>
        <a:graphic>
          <a:graphicData uri="http://schemas.openxmlformats.org/drawingml/2006/chart">
            <c:chart xmlns:c="http://schemas.openxmlformats.org/drawingml/2006/chart" xmlns:r="http://schemas.openxmlformats.org/officeDocument/2006/relationships" r:id="rId2"/>
          </a:graphicData>
        </a:graphic>
      </p:graphicFrame>
      <p:pic>
        <p:nvPicPr>
          <p:cNvPr id="19" name="Picture 18">
            <a:extLst>
              <a:ext uri="{FF2B5EF4-FFF2-40B4-BE49-F238E27FC236}">
                <a16:creationId xmlns:a16="http://schemas.microsoft.com/office/drawing/2014/main" xmlns="" id="{1572DF0A-AD42-4E1A-AE27-5C3F0992D2E1}"/>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10544513" y="5389665"/>
            <a:ext cx="1466171" cy="853369"/>
          </a:xfrm>
          <a:prstGeom prst="rect">
            <a:avLst/>
          </a:prstGeom>
        </p:spPr>
      </p:pic>
    </p:spTree>
    <p:extLst>
      <p:ext uri="{BB962C8B-B14F-4D97-AF65-F5344CB8AC3E}">
        <p14:creationId xmlns:p14="http://schemas.microsoft.com/office/powerpoint/2010/main" xmlns="" val="313613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994587A4-0F37-4E08-A086-C0C17248829D}"/>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23006"/>
          <a:stretch/>
        </p:blipFill>
        <p:spPr>
          <a:xfrm>
            <a:off x="0" y="0"/>
            <a:ext cx="12192001" cy="6011964"/>
          </a:xfrm>
          <a:prstGeom prst="rect">
            <a:avLst/>
          </a:prstGeom>
        </p:spPr>
      </p:pic>
      <p:sp>
        <p:nvSpPr>
          <p:cNvPr id="15" name="Rectangle 14">
            <a:extLst>
              <a:ext uri="{FF2B5EF4-FFF2-40B4-BE49-F238E27FC236}">
                <a16:creationId xmlns:a16="http://schemas.microsoft.com/office/drawing/2014/main" xmlns="" id="{0C17BAED-D5A6-4F9F-8FFA-DEEEA768A415}"/>
              </a:ext>
            </a:extLst>
          </p:cNvPr>
          <p:cNvSpPr/>
          <p:nvPr/>
        </p:nvSpPr>
        <p:spPr>
          <a:xfrm rot="5400000">
            <a:off x="5668617" y="334618"/>
            <a:ext cx="854765" cy="12192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itle 1">
            <a:extLst>
              <a:ext uri="{FF2B5EF4-FFF2-40B4-BE49-F238E27FC236}">
                <a16:creationId xmlns:a16="http://schemas.microsoft.com/office/drawing/2014/main" xmlns="" id="{9C4D1687-1201-4CAF-AA71-30A914A63603}"/>
              </a:ext>
            </a:extLst>
          </p:cNvPr>
          <p:cNvSpPr>
            <a:spLocks noGrp="1"/>
          </p:cNvSpPr>
          <p:nvPr>
            <p:ph type="title"/>
          </p:nvPr>
        </p:nvSpPr>
        <p:spPr>
          <a:xfrm>
            <a:off x="387626" y="6136102"/>
            <a:ext cx="11473070" cy="589032"/>
          </a:xfrm>
          <a:ln>
            <a:noFill/>
          </a:ln>
        </p:spPr>
        <p:txBody>
          <a:bodyPr>
            <a:noAutofit/>
          </a:bodyPr>
          <a:lstStyle/>
          <a:p>
            <a:pPr algn="ctr"/>
            <a:r>
              <a:rPr lang="en-IN" sz="2800" dirty="0">
                <a:solidFill>
                  <a:schemeClr val="bg1"/>
                </a:solidFill>
              </a:rPr>
              <a:t>Co Innovating with Umang Co-Working Spaces</a:t>
            </a:r>
          </a:p>
        </p:txBody>
      </p:sp>
      <p:pic>
        <p:nvPicPr>
          <p:cNvPr id="18" name="Picture 17">
            <a:extLst>
              <a:ext uri="{FF2B5EF4-FFF2-40B4-BE49-F238E27FC236}">
                <a16:creationId xmlns:a16="http://schemas.microsoft.com/office/drawing/2014/main" xmlns="" id="{AE9861A4-A07E-4D7D-A4EF-41FDD5FF40E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287857" y="4439037"/>
            <a:ext cx="693128" cy="1454342"/>
          </a:xfrm>
          <a:prstGeom prst="rect">
            <a:avLst/>
          </a:prstGeom>
        </p:spPr>
      </p:pic>
    </p:spTree>
    <p:extLst>
      <p:ext uri="{BB962C8B-B14F-4D97-AF65-F5344CB8AC3E}">
        <p14:creationId xmlns:p14="http://schemas.microsoft.com/office/powerpoint/2010/main" xmlns="" val="3972823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xmlns="" id="{BBB0F1B1-A90F-4A9D-B6A2-70A48DA8D689}"/>
              </a:ext>
            </a:extLst>
          </p:cNvPr>
          <p:cNvSpPr/>
          <p:nvPr/>
        </p:nvSpPr>
        <p:spPr>
          <a:xfrm>
            <a:off x="4059080" y="0"/>
            <a:ext cx="4072896" cy="2759179"/>
          </a:xfrm>
          <a:prstGeom prst="rect">
            <a:avLst/>
          </a:prstGeom>
          <a:solidFill>
            <a:srgbClr val="BBB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F86FF38E-1155-4F9A-BD70-84AF0BDE7235}"/>
              </a:ext>
            </a:extLst>
          </p:cNvPr>
          <p:cNvSpPr/>
          <p:nvPr/>
        </p:nvSpPr>
        <p:spPr>
          <a:xfrm>
            <a:off x="182880" y="3429719"/>
            <a:ext cx="3889393" cy="2759179"/>
          </a:xfrm>
          <a:prstGeom prst="rect">
            <a:avLst/>
          </a:prstGeom>
          <a:solidFill>
            <a:srgbClr val="BBB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xmlns="" id="{524376DA-14F9-4F27-B707-EEF06F22B9A3}"/>
              </a:ext>
            </a:extLst>
          </p:cNvPr>
          <p:cNvSpPr/>
          <p:nvPr/>
        </p:nvSpPr>
        <p:spPr>
          <a:xfrm>
            <a:off x="8132920" y="3429719"/>
            <a:ext cx="4072896" cy="2759179"/>
          </a:xfrm>
          <a:prstGeom prst="rect">
            <a:avLst/>
          </a:prstGeom>
          <a:solidFill>
            <a:srgbClr val="BBB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xmlns="" id="{FFB0F182-3BBE-447A-A815-B96648B034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55087" y="0"/>
            <a:ext cx="4072896" cy="3411976"/>
          </a:xfrm>
          <a:prstGeom prst="rect">
            <a:avLst/>
          </a:prstGeom>
        </p:spPr>
      </p:pic>
      <p:sp>
        <p:nvSpPr>
          <p:cNvPr id="51" name="Rectangle 50">
            <a:extLst>
              <a:ext uri="{FF2B5EF4-FFF2-40B4-BE49-F238E27FC236}">
                <a16:creationId xmlns:a16="http://schemas.microsoft.com/office/drawing/2014/main" xmlns="" id="{8AF1A3D6-E7C4-4533-9DB0-C8B7004F57D2}"/>
              </a:ext>
            </a:extLst>
          </p:cNvPr>
          <p:cNvSpPr/>
          <p:nvPr/>
        </p:nvSpPr>
        <p:spPr>
          <a:xfrm>
            <a:off x="3982878" y="20497"/>
            <a:ext cx="4068891" cy="3409222"/>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xmlns="" id="{B8F40D2B-3EAC-4BCF-9242-0388AF03AB37}"/>
              </a:ext>
            </a:extLst>
          </p:cNvPr>
          <p:cNvSpPr txBox="1"/>
          <p:nvPr/>
        </p:nvSpPr>
        <p:spPr>
          <a:xfrm>
            <a:off x="4767122" y="1275658"/>
            <a:ext cx="2876326" cy="853258"/>
          </a:xfrm>
          <a:prstGeom prst="rect">
            <a:avLst/>
          </a:prstGeom>
          <a:noFill/>
        </p:spPr>
        <p:txBody>
          <a:bodyPr wrap="square" lIns="0" tIns="0" rIns="0" bIns="0" rtlCol="0">
            <a:noAutofit/>
          </a:bodyPr>
          <a:lstStyle/>
          <a:p>
            <a:pPr algn="ctr"/>
            <a:r>
              <a:rPr lang="en-US" sz="3200" kern="2000" dirty="0">
                <a:solidFill>
                  <a:schemeClr val="bg1"/>
                </a:solidFill>
                <a:latin typeface="Montserrat SemiBold" panose="00000700000000000000" pitchFamily="2" charset="-18"/>
              </a:rPr>
              <a:t>DEDICATED </a:t>
            </a:r>
          </a:p>
          <a:p>
            <a:pPr algn="ctr"/>
            <a:r>
              <a:rPr lang="en-US" sz="3200" kern="2000" dirty="0">
                <a:solidFill>
                  <a:schemeClr val="bg1"/>
                </a:solidFill>
                <a:latin typeface="Montserrat SemiBold" panose="00000700000000000000" pitchFamily="2" charset="-18"/>
              </a:rPr>
              <a:t>DESK</a:t>
            </a:r>
          </a:p>
        </p:txBody>
      </p:sp>
      <p:pic>
        <p:nvPicPr>
          <p:cNvPr id="53" name="Picture 52">
            <a:extLst>
              <a:ext uri="{FF2B5EF4-FFF2-40B4-BE49-F238E27FC236}">
                <a16:creationId xmlns:a16="http://schemas.microsoft.com/office/drawing/2014/main" xmlns="" id="{F95934AA-8449-4896-9209-AE3ED56BCD1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114166" y="17107"/>
            <a:ext cx="4077834" cy="3411975"/>
          </a:xfrm>
          <a:prstGeom prst="rect">
            <a:avLst/>
          </a:prstGeom>
        </p:spPr>
      </p:pic>
      <p:sp>
        <p:nvSpPr>
          <p:cNvPr id="54" name="Rectangle 53">
            <a:extLst>
              <a:ext uri="{FF2B5EF4-FFF2-40B4-BE49-F238E27FC236}">
                <a16:creationId xmlns:a16="http://schemas.microsoft.com/office/drawing/2014/main" xmlns="" id="{7A69E9BE-6A2D-4A2C-A838-996064793F25}"/>
              </a:ext>
            </a:extLst>
          </p:cNvPr>
          <p:cNvSpPr/>
          <p:nvPr/>
        </p:nvSpPr>
        <p:spPr>
          <a:xfrm>
            <a:off x="8083433" y="0"/>
            <a:ext cx="4076903" cy="3433548"/>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xmlns="" id="{1BACBA5D-3DFB-451C-B402-6A37399DE1C4}"/>
              </a:ext>
            </a:extLst>
          </p:cNvPr>
          <p:cNvSpPr txBox="1"/>
          <p:nvPr/>
        </p:nvSpPr>
        <p:spPr>
          <a:xfrm>
            <a:off x="8844025" y="1275658"/>
            <a:ext cx="2876326" cy="853258"/>
          </a:xfrm>
          <a:prstGeom prst="rect">
            <a:avLst/>
          </a:prstGeom>
          <a:noFill/>
        </p:spPr>
        <p:txBody>
          <a:bodyPr wrap="square" lIns="0" tIns="0" rIns="0" bIns="0" rtlCol="0">
            <a:noAutofit/>
          </a:bodyPr>
          <a:lstStyle/>
          <a:p>
            <a:pPr algn="ctr"/>
            <a:r>
              <a:rPr lang="en-US" sz="3200" kern="2000" dirty="0">
                <a:solidFill>
                  <a:schemeClr val="bg1"/>
                </a:solidFill>
                <a:latin typeface="Montserrat SemiBold" panose="00000700000000000000" pitchFamily="2" charset="-18"/>
              </a:rPr>
              <a:t>MEETING</a:t>
            </a:r>
          </a:p>
          <a:p>
            <a:pPr algn="ctr"/>
            <a:r>
              <a:rPr lang="en-US" sz="3200" kern="2000" dirty="0">
                <a:solidFill>
                  <a:schemeClr val="bg1"/>
                </a:solidFill>
                <a:latin typeface="Montserrat SemiBold" panose="00000700000000000000" pitchFamily="2" charset="-18"/>
              </a:rPr>
              <a:t>ROOMS</a:t>
            </a:r>
          </a:p>
        </p:txBody>
      </p:sp>
      <p:pic>
        <p:nvPicPr>
          <p:cNvPr id="56" name="Picture 55">
            <a:extLst>
              <a:ext uri="{FF2B5EF4-FFF2-40B4-BE49-F238E27FC236}">
                <a16:creationId xmlns:a16="http://schemas.microsoft.com/office/drawing/2014/main" xmlns="" id="{70D9924E-45B8-48E7-BED1-97F7899F599A}"/>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84229" y="3445388"/>
            <a:ext cx="3888040" cy="3396380"/>
          </a:xfrm>
          <a:prstGeom prst="rect">
            <a:avLst/>
          </a:prstGeom>
        </p:spPr>
      </p:pic>
      <p:sp>
        <p:nvSpPr>
          <p:cNvPr id="57" name="Rectangle 56">
            <a:extLst>
              <a:ext uri="{FF2B5EF4-FFF2-40B4-BE49-F238E27FC236}">
                <a16:creationId xmlns:a16="http://schemas.microsoft.com/office/drawing/2014/main" xmlns="" id="{FB0AEF3E-79EB-4EDA-9CD7-7F3A2BB5B592}"/>
              </a:ext>
            </a:extLst>
          </p:cNvPr>
          <p:cNvSpPr/>
          <p:nvPr/>
        </p:nvSpPr>
        <p:spPr>
          <a:xfrm>
            <a:off x="201633" y="3445388"/>
            <a:ext cx="3870577" cy="3375810"/>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xmlns="" id="{C419DABD-7010-490E-9093-A46C1A6326E1}"/>
              </a:ext>
            </a:extLst>
          </p:cNvPr>
          <p:cNvSpPr txBox="1"/>
          <p:nvPr/>
        </p:nvSpPr>
        <p:spPr>
          <a:xfrm>
            <a:off x="644420" y="4698967"/>
            <a:ext cx="2876326" cy="853258"/>
          </a:xfrm>
          <a:prstGeom prst="rect">
            <a:avLst/>
          </a:prstGeom>
          <a:noFill/>
        </p:spPr>
        <p:txBody>
          <a:bodyPr wrap="square" lIns="0" tIns="0" rIns="0" bIns="0" rtlCol="0">
            <a:noAutofit/>
          </a:bodyPr>
          <a:lstStyle/>
          <a:p>
            <a:pPr algn="ctr"/>
            <a:r>
              <a:rPr lang="en-US" sz="3200" kern="2000" dirty="0">
                <a:solidFill>
                  <a:schemeClr val="bg1"/>
                </a:solidFill>
                <a:latin typeface="Montserrat SemiBold" panose="00000700000000000000" pitchFamily="2" charset="-18"/>
              </a:rPr>
              <a:t>HEADQUARTERS</a:t>
            </a:r>
          </a:p>
          <a:p>
            <a:pPr algn="ctr"/>
            <a:r>
              <a:rPr lang="en-US" sz="3200" kern="2000" dirty="0">
                <a:solidFill>
                  <a:schemeClr val="bg1"/>
                </a:solidFill>
                <a:latin typeface="Montserrat SemiBold" panose="00000700000000000000" pitchFamily="2" charset="-18"/>
              </a:rPr>
              <a:t>BY UMANG</a:t>
            </a:r>
          </a:p>
        </p:txBody>
      </p:sp>
      <p:pic>
        <p:nvPicPr>
          <p:cNvPr id="59" name="Picture 58">
            <a:extLst>
              <a:ext uri="{FF2B5EF4-FFF2-40B4-BE49-F238E27FC236}">
                <a16:creationId xmlns:a16="http://schemas.microsoft.com/office/drawing/2014/main" xmlns="" id="{277147C2-BD25-4B3E-9499-6FC7102823A8}"/>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068045" y="3445388"/>
            <a:ext cx="4068891" cy="3402799"/>
          </a:xfrm>
          <a:prstGeom prst="rect">
            <a:avLst/>
          </a:prstGeom>
        </p:spPr>
      </p:pic>
      <p:sp>
        <p:nvSpPr>
          <p:cNvPr id="60" name="Rectangle 59">
            <a:extLst>
              <a:ext uri="{FF2B5EF4-FFF2-40B4-BE49-F238E27FC236}">
                <a16:creationId xmlns:a16="http://schemas.microsoft.com/office/drawing/2014/main" xmlns="" id="{C48B107D-ED6D-4877-85AE-3212E64680BF}"/>
              </a:ext>
            </a:extLst>
          </p:cNvPr>
          <p:cNvSpPr/>
          <p:nvPr/>
        </p:nvSpPr>
        <p:spPr>
          <a:xfrm>
            <a:off x="4055087" y="3453274"/>
            <a:ext cx="4068889" cy="3367924"/>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xmlns="" id="{513DDA44-BEE4-4433-8BCD-32432DEBF4EA}"/>
              </a:ext>
            </a:extLst>
          </p:cNvPr>
          <p:cNvSpPr txBox="1"/>
          <p:nvPr/>
        </p:nvSpPr>
        <p:spPr>
          <a:xfrm>
            <a:off x="4662304" y="4692763"/>
            <a:ext cx="2876326" cy="853258"/>
          </a:xfrm>
          <a:prstGeom prst="rect">
            <a:avLst/>
          </a:prstGeom>
          <a:noFill/>
        </p:spPr>
        <p:txBody>
          <a:bodyPr wrap="square" lIns="0" tIns="0" rIns="0" bIns="0" rtlCol="0">
            <a:noAutofit/>
          </a:bodyPr>
          <a:lstStyle/>
          <a:p>
            <a:pPr algn="ctr"/>
            <a:r>
              <a:rPr lang="en-US" sz="3200" kern="2000" dirty="0">
                <a:solidFill>
                  <a:schemeClr val="bg1"/>
                </a:solidFill>
                <a:latin typeface="Montserrat SemiBold" panose="00000700000000000000" pitchFamily="2" charset="-18"/>
              </a:rPr>
              <a:t>CUSTOM</a:t>
            </a:r>
          </a:p>
          <a:p>
            <a:pPr algn="ctr"/>
            <a:r>
              <a:rPr lang="en-US" sz="3200" kern="2000" dirty="0">
                <a:solidFill>
                  <a:schemeClr val="bg1"/>
                </a:solidFill>
                <a:latin typeface="Montserrat SemiBold" panose="00000700000000000000" pitchFamily="2" charset="-18"/>
              </a:rPr>
              <a:t>BUILDOUTS</a:t>
            </a:r>
          </a:p>
        </p:txBody>
      </p:sp>
      <p:pic>
        <p:nvPicPr>
          <p:cNvPr id="62" name="Picture 61">
            <a:extLst>
              <a:ext uri="{FF2B5EF4-FFF2-40B4-BE49-F238E27FC236}">
                <a16:creationId xmlns:a16="http://schemas.microsoft.com/office/drawing/2014/main" xmlns="" id="{67C1A1E7-D5B3-4136-940A-EFB60C560F3C}"/>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091420" y="3435623"/>
            <a:ext cx="4114538" cy="3429542"/>
          </a:xfrm>
          <a:prstGeom prst="rect">
            <a:avLst/>
          </a:prstGeom>
        </p:spPr>
      </p:pic>
      <p:sp>
        <p:nvSpPr>
          <p:cNvPr id="63" name="Rectangle 62">
            <a:extLst>
              <a:ext uri="{FF2B5EF4-FFF2-40B4-BE49-F238E27FC236}">
                <a16:creationId xmlns:a16="http://schemas.microsoft.com/office/drawing/2014/main" xmlns="" id="{1B52E657-C4A7-49B0-81C7-16F34BAC95CD}"/>
              </a:ext>
            </a:extLst>
          </p:cNvPr>
          <p:cNvSpPr/>
          <p:nvPr/>
        </p:nvSpPr>
        <p:spPr>
          <a:xfrm>
            <a:off x="8119138" y="3434185"/>
            <a:ext cx="4082602" cy="3367924"/>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xmlns="" id="{B7E6043C-2972-4CB2-8908-0466AC5F4E3C}"/>
              </a:ext>
            </a:extLst>
          </p:cNvPr>
          <p:cNvSpPr txBox="1"/>
          <p:nvPr/>
        </p:nvSpPr>
        <p:spPr>
          <a:xfrm>
            <a:off x="8844025" y="4688270"/>
            <a:ext cx="2876326" cy="853258"/>
          </a:xfrm>
          <a:prstGeom prst="rect">
            <a:avLst/>
          </a:prstGeom>
          <a:noFill/>
        </p:spPr>
        <p:txBody>
          <a:bodyPr wrap="square" lIns="0" tIns="0" rIns="0" bIns="0" rtlCol="0">
            <a:noAutofit/>
          </a:bodyPr>
          <a:lstStyle/>
          <a:p>
            <a:pPr algn="ctr"/>
            <a:r>
              <a:rPr lang="en-US" sz="3200" kern="2000" dirty="0">
                <a:solidFill>
                  <a:schemeClr val="bg1"/>
                </a:solidFill>
                <a:latin typeface="Montserrat SemiBold" panose="00000700000000000000" pitchFamily="2" charset="-18"/>
              </a:rPr>
              <a:t>OFFICE</a:t>
            </a:r>
          </a:p>
          <a:p>
            <a:pPr algn="ctr"/>
            <a:r>
              <a:rPr lang="en-US" sz="3200" kern="2000" dirty="0">
                <a:solidFill>
                  <a:schemeClr val="bg1"/>
                </a:solidFill>
                <a:latin typeface="Montserrat SemiBold" panose="00000700000000000000" pitchFamily="2" charset="-18"/>
              </a:rPr>
              <a:t>SUITES</a:t>
            </a:r>
          </a:p>
        </p:txBody>
      </p:sp>
      <p:pic>
        <p:nvPicPr>
          <p:cNvPr id="65" name="Picture 64">
            <a:extLst>
              <a:ext uri="{FF2B5EF4-FFF2-40B4-BE49-F238E27FC236}">
                <a16:creationId xmlns:a16="http://schemas.microsoft.com/office/drawing/2014/main" xmlns="" id="{00AC0C98-4DD0-4FE7-AAEA-6401E3B34070}"/>
              </a:ext>
            </a:extLst>
          </p:cNvPr>
          <p:cNvPicPr>
            <a:picLocks noChangeAspect="1"/>
          </p:cNvPicPr>
          <p:nvPr/>
        </p:nvPicPr>
        <p:blipFill rotWithShape="1">
          <a:blip r:embed="rId7"/>
          <a:srcRect l="26413" t="13316" r="24347" b="9350"/>
          <a:stretch/>
        </p:blipFill>
        <p:spPr>
          <a:xfrm>
            <a:off x="182880" y="0"/>
            <a:ext cx="3856866" cy="3429000"/>
          </a:xfrm>
          <a:prstGeom prst="rect">
            <a:avLst/>
          </a:prstGeom>
        </p:spPr>
      </p:pic>
      <p:sp>
        <p:nvSpPr>
          <p:cNvPr id="66" name="Rectangle 65">
            <a:extLst>
              <a:ext uri="{FF2B5EF4-FFF2-40B4-BE49-F238E27FC236}">
                <a16:creationId xmlns:a16="http://schemas.microsoft.com/office/drawing/2014/main" xmlns="" id="{3E6E5B8B-8627-43BD-89FD-137854429DBF}"/>
              </a:ext>
            </a:extLst>
          </p:cNvPr>
          <p:cNvSpPr/>
          <p:nvPr/>
        </p:nvSpPr>
        <p:spPr>
          <a:xfrm>
            <a:off x="178662" y="-9704"/>
            <a:ext cx="3870577" cy="3444843"/>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xmlns="" id="{85271154-47CB-404C-AA86-565C5C4B11F8}"/>
              </a:ext>
            </a:extLst>
          </p:cNvPr>
          <p:cNvSpPr txBox="1"/>
          <p:nvPr/>
        </p:nvSpPr>
        <p:spPr>
          <a:xfrm>
            <a:off x="697073" y="1301402"/>
            <a:ext cx="2876326" cy="853258"/>
          </a:xfrm>
          <a:prstGeom prst="rect">
            <a:avLst/>
          </a:prstGeom>
          <a:noFill/>
        </p:spPr>
        <p:txBody>
          <a:bodyPr wrap="square" lIns="0" tIns="0" rIns="0" bIns="0" rtlCol="0">
            <a:noAutofit/>
          </a:bodyPr>
          <a:lstStyle/>
          <a:p>
            <a:pPr algn="ctr"/>
            <a:r>
              <a:rPr lang="en-US" sz="3200" kern="2000" dirty="0">
                <a:solidFill>
                  <a:schemeClr val="bg1"/>
                </a:solidFill>
                <a:latin typeface="Montserrat SemiBold" panose="00000700000000000000" pitchFamily="2" charset="-18"/>
              </a:rPr>
              <a:t>HEART OF THE CITY</a:t>
            </a:r>
          </a:p>
        </p:txBody>
      </p:sp>
    </p:spTree>
    <p:extLst>
      <p:ext uri="{BB962C8B-B14F-4D97-AF65-F5344CB8AC3E}">
        <p14:creationId xmlns:p14="http://schemas.microsoft.com/office/powerpoint/2010/main" xmlns="" val="1829630232"/>
      </p:ext>
    </p:extLst>
  </p:cSld>
  <p:clrMapOvr>
    <a:masterClrMapping/>
  </p:clrMapOvr>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4000">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14:bounceEnd="44000">
                                          <p:cBhvr additive="base">
                                            <p:cTn id="7" dur="1000" fill="hold"/>
                                            <p:tgtEl>
                                              <p:spTgt spid="67"/>
                                            </p:tgtEl>
                                            <p:attrNameLst>
                                              <p:attrName>ppt_x</p:attrName>
                                            </p:attrNameLst>
                                          </p:cBhvr>
                                          <p:tavLst>
                                            <p:tav tm="0">
                                              <p:val>
                                                <p:strVal val="#ppt_x"/>
                                              </p:val>
                                            </p:tav>
                                            <p:tav tm="100000">
                                              <p:val>
                                                <p:strVal val="#ppt_x"/>
                                              </p:val>
                                            </p:tav>
                                          </p:tavLst>
                                        </p:anim>
                                        <p:anim calcmode="lin" valueType="num" p14:bounceEnd="44000">
                                          <p:cBhvr additive="base">
                                            <p:cTn id="8" dur="1000" fill="hold"/>
                                            <p:tgtEl>
                                              <p:spTgt spid="6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44000">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14:bounceEnd="44000">
                                          <p:cBhvr additive="base">
                                            <p:cTn id="11" dur="1000" fill="hold"/>
                                            <p:tgtEl>
                                              <p:spTgt spid="52"/>
                                            </p:tgtEl>
                                            <p:attrNameLst>
                                              <p:attrName>ppt_x</p:attrName>
                                            </p:attrNameLst>
                                          </p:cBhvr>
                                          <p:tavLst>
                                            <p:tav tm="0">
                                              <p:val>
                                                <p:strVal val="#ppt_x"/>
                                              </p:val>
                                            </p:tav>
                                            <p:tav tm="100000">
                                              <p:val>
                                                <p:strVal val="#ppt_x"/>
                                              </p:val>
                                            </p:tav>
                                          </p:tavLst>
                                        </p:anim>
                                        <p:anim calcmode="lin" valueType="num" p14:bounceEnd="44000">
                                          <p:cBhvr additive="base">
                                            <p:cTn id="12" dur="1000" fill="hold"/>
                                            <p:tgtEl>
                                              <p:spTgt spid="5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4000">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14:bounceEnd="44000">
                                          <p:cBhvr additive="base">
                                            <p:cTn id="15" dur="1000" fill="hold"/>
                                            <p:tgtEl>
                                              <p:spTgt spid="55"/>
                                            </p:tgtEl>
                                            <p:attrNameLst>
                                              <p:attrName>ppt_x</p:attrName>
                                            </p:attrNameLst>
                                          </p:cBhvr>
                                          <p:tavLst>
                                            <p:tav tm="0">
                                              <p:val>
                                                <p:strVal val="#ppt_x"/>
                                              </p:val>
                                            </p:tav>
                                            <p:tav tm="100000">
                                              <p:val>
                                                <p:strVal val="#ppt_x"/>
                                              </p:val>
                                            </p:tav>
                                          </p:tavLst>
                                        </p:anim>
                                        <p:anim calcmode="lin" valueType="num" p14:bounceEnd="44000">
                                          <p:cBhvr additive="base">
                                            <p:cTn id="16" dur="100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4000">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14:bounceEnd="44000">
                                          <p:cBhvr additive="base">
                                            <p:cTn id="19" dur="1000" fill="hold"/>
                                            <p:tgtEl>
                                              <p:spTgt spid="58"/>
                                            </p:tgtEl>
                                            <p:attrNameLst>
                                              <p:attrName>ppt_x</p:attrName>
                                            </p:attrNameLst>
                                          </p:cBhvr>
                                          <p:tavLst>
                                            <p:tav tm="0">
                                              <p:val>
                                                <p:strVal val="#ppt_x"/>
                                              </p:val>
                                            </p:tav>
                                            <p:tav tm="100000">
                                              <p:val>
                                                <p:strVal val="#ppt_x"/>
                                              </p:val>
                                            </p:tav>
                                          </p:tavLst>
                                        </p:anim>
                                        <p:anim calcmode="lin" valueType="num" p14:bounceEnd="44000">
                                          <p:cBhvr additive="base">
                                            <p:cTn id="20" dur="1000" fill="hold"/>
                                            <p:tgtEl>
                                              <p:spTgt spid="58"/>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44000">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14:bounceEnd="44000">
                                          <p:cBhvr additive="base">
                                            <p:cTn id="23" dur="1000" fill="hold"/>
                                            <p:tgtEl>
                                              <p:spTgt spid="61"/>
                                            </p:tgtEl>
                                            <p:attrNameLst>
                                              <p:attrName>ppt_x</p:attrName>
                                            </p:attrNameLst>
                                          </p:cBhvr>
                                          <p:tavLst>
                                            <p:tav tm="0">
                                              <p:val>
                                                <p:strVal val="#ppt_x"/>
                                              </p:val>
                                            </p:tav>
                                            <p:tav tm="100000">
                                              <p:val>
                                                <p:strVal val="#ppt_x"/>
                                              </p:val>
                                            </p:tav>
                                          </p:tavLst>
                                        </p:anim>
                                        <p:anim calcmode="lin" valueType="num" p14:bounceEnd="44000">
                                          <p:cBhvr additive="base">
                                            <p:cTn id="24" dur="1000" fill="hold"/>
                                            <p:tgtEl>
                                              <p:spTgt spid="61"/>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44000">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14:bounceEnd="44000">
                                          <p:cBhvr additive="base">
                                            <p:cTn id="27" dur="1000" fill="hold"/>
                                            <p:tgtEl>
                                              <p:spTgt spid="64"/>
                                            </p:tgtEl>
                                            <p:attrNameLst>
                                              <p:attrName>ppt_x</p:attrName>
                                            </p:attrNameLst>
                                          </p:cBhvr>
                                          <p:tavLst>
                                            <p:tav tm="0">
                                              <p:val>
                                                <p:strVal val="#ppt_x"/>
                                              </p:val>
                                            </p:tav>
                                            <p:tav tm="100000">
                                              <p:val>
                                                <p:strVal val="#ppt_x"/>
                                              </p:val>
                                            </p:tav>
                                          </p:tavLst>
                                        </p:anim>
                                        <p:anim calcmode="lin" valueType="num" p14:bounceEnd="44000">
                                          <p:cBhvr additive="base">
                                            <p:cTn id="28" dur="100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58" grpId="0"/>
          <p:bldP spid="61" grpId="0"/>
          <p:bldP spid="64" grpId="0"/>
          <p:bldP spid="6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1000" fill="hold"/>
                                            <p:tgtEl>
                                              <p:spTgt spid="67"/>
                                            </p:tgtEl>
                                            <p:attrNameLst>
                                              <p:attrName>ppt_x</p:attrName>
                                            </p:attrNameLst>
                                          </p:cBhvr>
                                          <p:tavLst>
                                            <p:tav tm="0">
                                              <p:val>
                                                <p:strVal val="#ppt_x"/>
                                              </p:val>
                                            </p:tav>
                                            <p:tav tm="100000">
                                              <p:val>
                                                <p:strVal val="#ppt_x"/>
                                              </p:val>
                                            </p:tav>
                                          </p:tavLst>
                                        </p:anim>
                                        <p:anim calcmode="lin" valueType="num">
                                          <p:cBhvr additive="base">
                                            <p:cTn id="8" dur="1000" fill="hold"/>
                                            <p:tgtEl>
                                              <p:spTgt spid="6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1000" fill="hold"/>
                                            <p:tgtEl>
                                              <p:spTgt spid="52"/>
                                            </p:tgtEl>
                                            <p:attrNameLst>
                                              <p:attrName>ppt_x</p:attrName>
                                            </p:attrNameLst>
                                          </p:cBhvr>
                                          <p:tavLst>
                                            <p:tav tm="0">
                                              <p:val>
                                                <p:strVal val="#ppt_x"/>
                                              </p:val>
                                            </p:tav>
                                            <p:tav tm="100000">
                                              <p:val>
                                                <p:strVal val="#ppt_x"/>
                                              </p:val>
                                            </p:tav>
                                          </p:tavLst>
                                        </p:anim>
                                        <p:anim calcmode="lin" valueType="num">
                                          <p:cBhvr additive="base">
                                            <p:cTn id="12" dur="1000" fill="hold"/>
                                            <p:tgtEl>
                                              <p:spTgt spid="5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1000" fill="hold"/>
                                            <p:tgtEl>
                                              <p:spTgt spid="58"/>
                                            </p:tgtEl>
                                            <p:attrNameLst>
                                              <p:attrName>ppt_x</p:attrName>
                                            </p:attrNameLst>
                                          </p:cBhvr>
                                          <p:tavLst>
                                            <p:tav tm="0">
                                              <p:val>
                                                <p:strVal val="#ppt_x"/>
                                              </p:val>
                                            </p:tav>
                                            <p:tav tm="100000">
                                              <p:val>
                                                <p:strVal val="#ppt_x"/>
                                              </p:val>
                                            </p:tav>
                                          </p:tavLst>
                                        </p:anim>
                                        <p:anim calcmode="lin" valueType="num">
                                          <p:cBhvr additive="base">
                                            <p:cTn id="20" dur="1000" fill="hold"/>
                                            <p:tgtEl>
                                              <p:spTgt spid="58"/>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1000" fill="hold"/>
                                            <p:tgtEl>
                                              <p:spTgt spid="61"/>
                                            </p:tgtEl>
                                            <p:attrNameLst>
                                              <p:attrName>ppt_x</p:attrName>
                                            </p:attrNameLst>
                                          </p:cBhvr>
                                          <p:tavLst>
                                            <p:tav tm="0">
                                              <p:val>
                                                <p:strVal val="#ppt_x"/>
                                              </p:val>
                                            </p:tav>
                                            <p:tav tm="100000">
                                              <p:val>
                                                <p:strVal val="#ppt_x"/>
                                              </p:val>
                                            </p:tav>
                                          </p:tavLst>
                                        </p:anim>
                                        <p:anim calcmode="lin" valueType="num">
                                          <p:cBhvr additive="base">
                                            <p:cTn id="24" dur="1000" fill="hold"/>
                                            <p:tgtEl>
                                              <p:spTgt spid="61"/>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1000" fill="hold"/>
                                            <p:tgtEl>
                                              <p:spTgt spid="64"/>
                                            </p:tgtEl>
                                            <p:attrNameLst>
                                              <p:attrName>ppt_x</p:attrName>
                                            </p:attrNameLst>
                                          </p:cBhvr>
                                          <p:tavLst>
                                            <p:tav tm="0">
                                              <p:val>
                                                <p:strVal val="#ppt_x"/>
                                              </p:val>
                                            </p:tav>
                                            <p:tav tm="100000">
                                              <p:val>
                                                <p:strVal val="#ppt_x"/>
                                              </p:val>
                                            </p:tav>
                                          </p:tavLst>
                                        </p:anim>
                                        <p:anim calcmode="lin" valueType="num">
                                          <p:cBhvr additive="base">
                                            <p:cTn id="28" dur="100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58" grpId="0"/>
          <p:bldP spid="61" grpId="0"/>
          <p:bldP spid="64" grpId="0"/>
          <p:bldP spid="67"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xmlns="" id="{95B3E69F-B683-4046-AF53-1AB085247C4C}"/>
              </a:ext>
            </a:extLst>
          </p:cNvPr>
          <p:cNvSpPr>
            <a:spLocks noGrp="1"/>
          </p:cNvSpPr>
          <p:nvPr>
            <p:ph type="title"/>
          </p:nvPr>
        </p:nvSpPr>
        <p:spPr>
          <a:xfrm>
            <a:off x="838200" y="365126"/>
            <a:ext cx="10783957" cy="589032"/>
          </a:xfrm>
          <a:ln>
            <a:noFill/>
          </a:ln>
        </p:spPr>
        <p:txBody>
          <a:bodyPr>
            <a:noAutofit/>
          </a:bodyPr>
          <a:lstStyle/>
          <a:p>
            <a:pPr algn="ctr"/>
            <a:r>
              <a:rPr lang="en-IN" sz="3200" dirty="0">
                <a:latin typeface="Roboto" panose="02000000000000000000" pitchFamily="2" charset="0"/>
                <a:ea typeface="Roboto" panose="02000000000000000000" pitchFamily="2" charset="0"/>
              </a:rPr>
              <a:t>Age Old Values In A New Age Environment</a:t>
            </a:r>
          </a:p>
        </p:txBody>
      </p:sp>
      <p:cxnSp>
        <p:nvCxnSpPr>
          <p:cNvPr id="5" name="Straight Connector 4">
            <a:extLst>
              <a:ext uri="{FF2B5EF4-FFF2-40B4-BE49-F238E27FC236}">
                <a16:creationId xmlns:a16="http://schemas.microsoft.com/office/drawing/2014/main" xmlns="" id="{949D0E3A-D7B9-478A-83A9-1991EB94A865}"/>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A05BA0D0-911E-43E9-A528-782A2D590E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55025" y="4745512"/>
            <a:ext cx="719633" cy="1509956"/>
          </a:xfrm>
          <a:prstGeom prst="rect">
            <a:avLst/>
          </a:prstGeom>
        </p:spPr>
      </p:pic>
      <p:graphicFrame>
        <p:nvGraphicFramePr>
          <p:cNvPr id="8" name="Diagram 7">
            <a:extLst>
              <a:ext uri="{FF2B5EF4-FFF2-40B4-BE49-F238E27FC236}">
                <a16:creationId xmlns:a16="http://schemas.microsoft.com/office/drawing/2014/main" xmlns="" id="{E6DBB12B-A290-43A9-B816-A348A1599DAE}"/>
              </a:ext>
            </a:extLst>
          </p:cNvPr>
          <p:cNvGraphicFramePr/>
          <p:nvPr>
            <p:extLst>
              <p:ext uri="{D42A27DB-BD31-4B8C-83A1-F6EECF244321}">
                <p14:modId xmlns:p14="http://schemas.microsoft.com/office/powerpoint/2010/main" xmlns="" val="1935250316"/>
              </p:ext>
            </p:extLst>
          </p:nvPr>
        </p:nvGraphicFramePr>
        <p:xfrm>
          <a:off x="6961809" y="1543190"/>
          <a:ext cx="4660348" cy="4025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oogle Shape;455;p80">
            <a:extLst>
              <a:ext uri="{FF2B5EF4-FFF2-40B4-BE49-F238E27FC236}">
                <a16:creationId xmlns:a16="http://schemas.microsoft.com/office/drawing/2014/main" xmlns="" id="{519C4A0A-E62D-41B2-BEFE-5AA1C4831359}"/>
              </a:ext>
            </a:extLst>
          </p:cNvPr>
          <p:cNvPicPr preferRelativeResize="0"/>
          <p:nvPr/>
        </p:nvPicPr>
        <p:blipFill>
          <a:blip r:embed="rId7" cstate="print">
            <a:alphaModFix/>
          </a:blip>
          <a:stretch>
            <a:fillRect/>
          </a:stretch>
        </p:blipFill>
        <p:spPr>
          <a:xfrm>
            <a:off x="3511128" y="1949808"/>
            <a:ext cx="2121379" cy="2481307"/>
          </a:xfrm>
          <a:prstGeom prst="rect">
            <a:avLst/>
          </a:prstGeom>
          <a:noFill/>
          <a:ln>
            <a:noFill/>
          </a:ln>
        </p:spPr>
      </p:pic>
      <p:pic>
        <p:nvPicPr>
          <p:cNvPr id="7" name="Picture 6">
            <a:extLst>
              <a:ext uri="{FF2B5EF4-FFF2-40B4-BE49-F238E27FC236}">
                <a16:creationId xmlns:a16="http://schemas.microsoft.com/office/drawing/2014/main" xmlns="" id="{5D907939-FFA5-4F0E-ABAA-BBE175EEDC31}"/>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2826889" y="1833859"/>
            <a:ext cx="3517640" cy="2691759"/>
          </a:xfrm>
          <a:prstGeom prst="rect">
            <a:avLst/>
          </a:prstGeom>
        </p:spPr>
      </p:pic>
    </p:spTree>
    <p:extLst>
      <p:ext uri="{BB962C8B-B14F-4D97-AF65-F5344CB8AC3E}">
        <p14:creationId xmlns:p14="http://schemas.microsoft.com/office/powerpoint/2010/main" xmlns="" val="228667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2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5894FC2-704D-4CF9-93DE-68578219EC49}"/>
              </a:ext>
            </a:extLst>
          </p:cNvPr>
          <p:cNvSpPr>
            <a:spLocks noGrp="1"/>
          </p:cNvSpPr>
          <p:nvPr>
            <p:ph type="title"/>
          </p:nvPr>
        </p:nvSpPr>
        <p:spPr>
          <a:xfrm>
            <a:off x="658812" y="553562"/>
            <a:ext cx="11201883" cy="546100"/>
          </a:xfrm>
        </p:spPr>
        <p:txBody>
          <a:bodyPr>
            <a:noAutofit/>
          </a:bodyPr>
          <a:lstStyle/>
          <a:p>
            <a:pPr algn="ctr"/>
            <a:r>
              <a:rPr lang="en-IN" sz="3200" dirty="0">
                <a:latin typeface="Roboto" panose="02000000000000000000" pitchFamily="2" charset="0"/>
                <a:ea typeface="Roboto" panose="02000000000000000000" pitchFamily="2" charset="0"/>
              </a:rPr>
              <a:t>Embracing Industry 4.0 at Scale with </a:t>
            </a:r>
            <a:r>
              <a:rPr lang="en-IN" sz="3200" dirty="0" err="1">
                <a:latin typeface="Roboto" panose="02000000000000000000" pitchFamily="2" charset="0"/>
                <a:ea typeface="Roboto" panose="02000000000000000000" pitchFamily="2" charset="0"/>
              </a:rPr>
              <a:t>Iping</a:t>
            </a:r>
            <a:r>
              <a:rPr lang="en-IN" sz="3200" dirty="0">
                <a:latin typeface="Roboto" panose="02000000000000000000" pitchFamily="2" charset="0"/>
                <a:ea typeface="Roboto" panose="02000000000000000000" pitchFamily="2" charset="0"/>
              </a:rPr>
              <a:t> Data Labs</a:t>
            </a:r>
          </a:p>
        </p:txBody>
      </p:sp>
      <p:pic>
        <p:nvPicPr>
          <p:cNvPr id="5" name="Picture 4">
            <a:extLst>
              <a:ext uri="{FF2B5EF4-FFF2-40B4-BE49-F238E27FC236}">
                <a16:creationId xmlns:a16="http://schemas.microsoft.com/office/drawing/2014/main" xmlns="" id="{5D59EA42-D03B-4B90-8807-3B3BF3C42378}"/>
              </a:ext>
            </a:extLst>
          </p:cNvPr>
          <p:cNvPicPr>
            <a:picLocks noChangeAspect="1"/>
          </p:cNvPicPr>
          <p:nvPr/>
        </p:nvPicPr>
        <p:blipFill rotWithShape="1">
          <a:blip r:embed="rId2"/>
          <a:srcRect l="-1" r="917"/>
          <a:stretch/>
        </p:blipFill>
        <p:spPr>
          <a:xfrm>
            <a:off x="1741711" y="1394420"/>
            <a:ext cx="8708578" cy="4910018"/>
          </a:xfrm>
          <a:prstGeom prst="rect">
            <a:avLst/>
          </a:prstGeom>
        </p:spPr>
      </p:pic>
    </p:spTree>
    <p:extLst>
      <p:ext uri="{BB962C8B-B14F-4D97-AF65-F5344CB8AC3E}">
        <p14:creationId xmlns:p14="http://schemas.microsoft.com/office/powerpoint/2010/main" xmlns="" val="1999033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80"/>
          <p:cNvPicPr preferRelativeResize="0"/>
          <p:nvPr/>
        </p:nvPicPr>
        <p:blipFill rotWithShape="1">
          <a:blip r:embed="rId3" cstate="print">
            <a:alphaModFix/>
          </a:blip>
          <a:srcRect l="26317" t="48916" r="20028" b="11615"/>
          <a:stretch/>
        </p:blipFill>
        <p:spPr>
          <a:xfrm>
            <a:off x="687618" y="5144667"/>
            <a:ext cx="1498900" cy="1470133"/>
          </a:xfrm>
          <a:prstGeom prst="rect">
            <a:avLst/>
          </a:prstGeom>
          <a:noFill/>
          <a:ln w="9525" cap="flat" cmpd="sng">
            <a:solidFill>
              <a:srgbClr val="000000"/>
            </a:solidFill>
            <a:prstDash val="solid"/>
            <a:round/>
            <a:headEnd type="none" w="sm" len="sm"/>
            <a:tailEnd type="none" w="sm" len="sm"/>
          </a:ln>
        </p:spPr>
      </p:pic>
      <p:pic>
        <p:nvPicPr>
          <p:cNvPr id="428" name="Google Shape;428;p80"/>
          <p:cNvPicPr preferRelativeResize="0"/>
          <p:nvPr/>
        </p:nvPicPr>
        <p:blipFill rotWithShape="1">
          <a:blip r:embed="rId4" cstate="print">
            <a:alphaModFix/>
          </a:blip>
          <a:srcRect l="50572" t="60949" r="9649"/>
          <a:stretch/>
        </p:blipFill>
        <p:spPr>
          <a:xfrm>
            <a:off x="505818" y="3292783"/>
            <a:ext cx="1862497" cy="1059200"/>
          </a:xfrm>
          <a:prstGeom prst="rect">
            <a:avLst/>
          </a:prstGeom>
          <a:noFill/>
          <a:ln w="9525" cap="flat" cmpd="sng">
            <a:solidFill>
              <a:srgbClr val="000000"/>
            </a:solidFill>
            <a:prstDash val="solid"/>
            <a:round/>
            <a:headEnd type="none" w="sm" len="sm"/>
            <a:tailEnd type="none" w="sm" len="sm"/>
          </a:ln>
        </p:spPr>
      </p:pic>
      <p:pic>
        <p:nvPicPr>
          <p:cNvPr id="429" name="Google Shape;429;p80"/>
          <p:cNvPicPr preferRelativeResize="0"/>
          <p:nvPr/>
        </p:nvPicPr>
        <p:blipFill rotWithShape="1">
          <a:blip r:embed="rId5" cstate="print">
            <a:alphaModFix/>
          </a:blip>
          <a:srcRect l="33739" r="33743" b="17668"/>
          <a:stretch/>
        </p:blipFill>
        <p:spPr>
          <a:xfrm>
            <a:off x="375433" y="1105517"/>
            <a:ext cx="739536" cy="1259432"/>
          </a:xfrm>
          <a:prstGeom prst="rect">
            <a:avLst/>
          </a:prstGeom>
          <a:noFill/>
          <a:ln w="9525" cap="flat" cmpd="sng">
            <a:solidFill>
              <a:srgbClr val="000000"/>
            </a:solidFill>
            <a:prstDash val="solid"/>
            <a:round/>
            <a:headEnd type="none" w="sm" len="sm"/>
            <a:tailEnd type="none" w="sm" len="sm"/>
          </a:ln>
        </p:spPr>
      </p:pic>
      <p:sp>
        <p:nvSpPr>
          <p:cNvPr id="430" name="Google Shape;430;p80"/>
          <p:cNvSpPr txBox="1"/>
          <p:nvPr/>
        </p:nvSpPr>
        <p:spPr>
          <a:xfrm>
            <a:off x="260451" y="622200"/>
            <a:ext cx="2353200" cy="418400"/>
          </a:xfrm>
          <a:prstGeom prst="rect">
            <a:avLst/>
          </a:prstGeom>
          <a:noFill/>
          <a:ln>
            <a:noFill/>
          </a:ln>
        </p:spPr>
        <p:txBody>
          <a:bodyPr spcFirstLastPara="1" wrap="square" lIns="121897" tIns="121897" rIns="121897" bIns="121897" anchor="t" anchorCtr="0">
            <a:noAutofit/>
          </a:bodyPr>
          <a:lstStyle/>
          <a:p>
            <a:pPr algn="ctr"/>
            <a:r>
              <a:rPr lang="en-US" sz="1600">
                <a:solidFill>
                  <a:srgbClr val="1D2867"/>
                </a:solidFill>
                <a:latin typeface="Roboto"/>
                <a:ea typeface="Roboto"/>
                <a:cs typeface="Roboto"/>
                <a:sym typeface="Roboto"/>
              </a:rPr>
              <a:t>Data Loggers / ERP</a:t>
            </a:r>
            <a:endParaRPr sz="1600">
              <a:solidFill>
                <a:srgbClr val="1D2867"/>
              </a:solidFill>
              <a:latin typeface="Roboto"/>
              <a:ea typeface="Roboto"/>
              <a:cs typeface="Roboto"/>
              <a:sym typeface="Roboto"/>
            </a:endParaRPr>
          </a:p>
        </p:txBody>
      </p:sp>
      <p:sp>
        <p:nvSpPr>
          <p:cNvPr id="431" name="Google Shape;431;p80"/>
          <p:cNvSpPr txBox="1"/>
          <p:nvPr/>
        </p:nvSpPr>
        <p:spPr>
          <a:xfrm>
            <a:off x="54884" y="4664300"/>
            <a:ext cx="2764400" cy="418400"/>
          </a:xfrm>
          <a:prstGeom prst="rect">
            <a:avLst/>
          </a:prstGeom>
          <a:noFill/>
          <a:ln>
            <a:noFill/>
          </a:ln>
        </p:spPr>
        <p:txBody>
          <a:bodyPr spcFirstLastPara="1" wrap="square" lIns="121897" tIns="121897" rIns="121897" bIns="121897" anchor="t" anchorCtr="0">
            <a:noAutofit/>
          </a:bodyPr>
          <a:lstStyle/>
          <a:p>
            <a:pPr algn="ctr"/>
            <a:r>
              <a:rPr lang="en-US" sz="1600">
                <a:solidFill>
                  <a:srgbClr val="1D2867"/>
                </a:solidFill>
                <a:latin typeface="Roboto"/>
                <a:ea typeface="Roboto"/>
                <a:cs typeface="Roboto"/>
                <a:sym typeface="Roboto"/>
              </a:rPr>
              <a:t>Computer Vision Cameras</a:t>
            </a:r>
            <a:endParaRPr sz="1600">
              <a:solidFill>
                <a:srgbClr val="1D2867"/>
              </a:solidFill>
              <a:latin typeface="Roboto"/>
              <a:ea typeface="Roboto"/>
              <a:cs typeface="Roboto"/>
              <a:sym typeface="Roboto"/>
            </a:endParaRPr>
          </a:p>
        </p:txBody>
      </p:sp>
      <p:sp>
        <p:nvSpPr>
          <p:cNvPr id="432" name="Google Shape;432;p80"/>
          <p:cNvSpPr txBox="1"/>
          <p:nvPr/>
        </p:nvSpPr>
        <p:spPr>
          <a:xfrm>
            <a:off x="210832" y="2768633"/>
            <a:ext cx="3372800" cy="418400"/>
          </a:xfrm>
          <a:prstGeom prst="rect">
            <a:avLst/>
          </a:prstGeom>
          <a:noFill/>
          <a:ln>
            <a:noFill/>
          </a:ln>
        </p:spPr>
        <p:txBody>
          <a:bodyPr spcFirstLastPara="1" wrap="square" lIns="121897" tIns="121897" rIns="121897" bIns="121897" anchor="t" anchorCtr="0">
            <a:noAutofit/>
          </a:bodyPr>
          <a:lstStyle/>
          <a:p>
            <a:pPr algn="ctr"/>
            <a:r>
              <a:rPr lang="en-US" sz="1600" dirty="0" err="1">
                <a:solidFill>
                  <a:srgbClr val="012964"/>
                </a:solidFill>
                <a:latin typeface="Roboto"/>
                <a:ea typeface="Roboto"/>
                <a:cs typeface="Roboto"/>
                <a:sym typeface="Roboto"/>
              </a:rPr>
              <a:t>IoT</a:t>
            </a:r>
            <a:r>
              <a:rPr lang="en-US" sz="1600" dirty="0">
                <a:solidFill>
                  <a:srgbClr val="012964"/>
                </a:solidFill>
                <a:latin typeface="Roboto"/>
                <a:ea typeface="Roboto"/>
                <a:cs typeface="Roboto"/>
                <a:sym typeface="Roboto"/>
              </a:rPr>
              <a:t> Devices / Industrial Sensors</a:t>
            </a:r>
            <a:endParaRPr sz="1600" dirty="0">
              <a:solidFill>
                <a:srgbClr val="012964"/>
              </a:solidFill>
              <a:latin typeface="Roboto"/>
              <a:ea typeface="Roboto"/>
              <a:cs typeface="Roboto"/>
              <a:sym typeface="Roboto"/>
            </a:endParaRPr>
          </a:p>
        </p:txBody>
      </p:sp>
      <p:pic>
        <p:nvPicPr>
          <p:cNvPr id="433" name="Google Shape;433;p80"/>
          <p:cNvPicPr preferRelativeResize="0"/>
          <p:nvPr/>
        </p:nvPicPr>
        <p:blipFill rotWithShape="1">
          <a:blip r:embed="rId6" cstate="print">
            <a:alphaModFix/>
          </a:blip>
          <a:srcRect l="19204"/>
          <a:stretch/>
        </p:blipFill>
        <p:spPr>
          <a:xfrm>
            <a:off x="1296565" y="1205633"/>
            <a:ext cx="1498899" cy="1059200"/>
          </a:xfrm>
          <a:prstGeom prst="rect">
            <a:avLst/>
          </a:prstGeom>
          <a:noFill/>
          <a:ln w="9525" cap="flat" cmpd="sng">
            <a:solidFill>
              <a:srgbClr val="000000"/>
            </a:solidFill>
            <a:prstDash val="solid"/>
            <a:round/>
            <a:headEnd type="none" w="sm" len="sm"/>
            <a:tailEnd type="none" w="sm" len="sm"/>
          </a:ln>
        </p:spPr>
      </p:pic>
      <p:pic>
        <p:nvPicPr>
          <p:cNvPr id="434" name="Google Shape;434;p80"/>
          <p:cNvPicPr preferRelativeResize="0"/>
          <p:nvPr/>
        </p:nvPicPr>
        <p:blipFill>
          <a:blip r:embed="rId7" cstate="print">
            <a:alphaModFix/>
          </a:blip>
          <a:stretch>
            <a:fillRect/>
          </a:stretch>
        </p:blipFill>
        <p:spPr>
          <a:xfrm>
            <a:off x="4713833" y="2789670"/>
            <a:ext cx="2764331" cy="2065399"/>
          </a:xfrm>
          <a:prstGeom prst="rect">
            <a:avLst/>
          </a:prstGeom>
          <a:noFill/>
          <a:ln w="76200" cap="flat" cmpd="sng">
            <a:solidFill>
              <a:srgbClr val="2A3990"/>
            </a:solidFill>
            <a:prstDash val="solid"/>
            <a:round/>
            <a:headEnd type="none" w="sm" len="sm"/>
            <a:tailEnd type="none" w="sm" len="sm"/>
          </a:ln>
        </p:spPr>
      </p:pic>
      <p:sp>
        <p:nvSpPr>
          <p:cNvPr id="435" name="Google Shape;435;p80"/>
          <p:cNvSpPr txBox="1"/>
          <p:nvPr/>
        </p:nvSpPr>
        <p:spPr>
          <a:xfrm>
            <a:off x="4874500" y="1898367"/>
            <a:ext cx="2353200" cy="952800"/>
          </a:xfrm>
          <a:prstGeom prst="rect">
            <a:avLst/>
          </a:prstGeom>
          <a:noFill/>
          <a:ln>
            <a:noFill/>
          </a:ln>
        </p:spPr>
        <p:txBody>
          <a:bodyPr spcFirstLastPara="1" wrap="square" lIns="121897" tIns="121897" rIns="121897" bIns="121897" anchor="t" anchorCtr="0">
            <a:noAutofit/>
          </a:bodyPr>
          <a:lstStyle/>
          <a:p>
            <a:pPr algn="ctr"/>
            <a:endParaRPr b="1">
              <a:solidFill>
                <a:srgbClr val="1D2867"/>
              </a:solidFill>
              <a:latin typeface="Roboto"/>
              <a:ea typeface="Roboto"/>
              <a:cs typeface="Roboto"/>
              <a:sym typeface="Roboto"/>
            </a:endParaRPr>
          </a:p>
          <a:p>
            <a:pPr algn="ctr"/>
            <a:r>
              <a:rPr lang="en-US" b="1">
                <a:solidFill>
                  <a:srgbClr val="1D2867"/>
                </a:solidFill>
                <a:latin typeface="Roboto"/>
                <a:ea typeface="Roboto"/>
                <a:cs typeface="Roboto"/>
                <a:sym typeface="Roboto"/>
              </a:rPr>
              <a:t>Cloud Platform</a:t>
            </a:r>
            <a:endParaRPr sz="1600">
              <a:solidFill>
                <a:srgbClr val="1D2867"/>
              </a:solidFill>
              <a:latin typeface="Roboto"/>
              <a:ea typeface="Roboto"/>
              <a:cs typeface="Roboto"/>
              <a:sym typeface="Roboto"/>
            </a:endParaRPr>
          </a:p>
        </p:txBody>
      </p:sp>
      <p:pic>
        <p:nvPicPr>
          <p:cNvPr id="436" name="Google Shape;436;p80"/>
          <p:cNvPicPr preferRelativeResize="0"/>
          <p:nvPr/>
        </p:nvPicPr>
        <p:blipFill>
          <a:blip r:embed="rId8" cstate="print">
            <a:alphaModFix/>
          </a:blip>
          <a:stretch>
            <a:fillRect/>
          </a:stretch>
        </p:blipFill>
        <p:spPr>
          <a:xfrm>
            <a:off x="9696300" y="3238985"/>
            <a:ext cx="1574133" cy="1683911"/>
          </a:xfrm>
          <a:prstGeom prst="rect">
            <a:avLst/>
          </a:prstGeom>
          <a:noFill/>
          <a:ln>
            <a:noFill/>
          </a:ln>
        </p:spPr>
      </p:pic>
      <p:pic>
        <p:nvPicPr>
          <p:cNvPr id="437" name="Google Shape;437;p80"/>
          <p:cNvPicPr preferRelativeResize="0"/>
          <p:nvPr/>
        </p:nvPicPr>
        <p:blipFill>
          <a:blip r:embed="rId9" cstate="print">
            <a:alphaModFix/>
          </a:blip>
          <a:stretch>
            <a:fillRect/>
          </a:stretch>
        </p:blipFill>
        <p:spPr>
          <a:xfrm>
            <a:off x="9306770" y="5381337"/>
            <a:ext cx="2353209" cy="1476663"/>
          </a:xfrm>
          <a:prstGeom prst="rect">
            <a:avLst/>
          </a:prstGeom>
          <a:noFill/>
          <a:ln>
            <a:noFill/>
          </a:ln>
        </p:spPr>
      </p:pic>
      <p:pic>
        <p:nvPicPr>
          <p:cNvPr id="438" name="Google Shape;438;p80"/>
          <p:cNvPicPr preferRelativeResize="0"/>
          <p:nvPr/>
        </p:nvPicPr>
        <p:blipFill rotWithShape="1">
          <a:blip r:embed="rId10" cstate="print">
            <a:alphaModFix/>
          </a:blip>
          <a:srcRect t="22612"/>
          <a:stretch/>
        </p:blipFill>
        <p:spPr>
          <a:xfrm>
            <a:off x="9438118" y="1394501"/>
            <a:ext cx="2169233" cy="1007271"/>
          </a:xfrm>
          <a:prstGeom prst="rect">
            <a:avLst/>
          </a:prstGeom>
          <a:noFill/>
          <a:ln>
            <a:noFill/>
          </a:ln>
        </p:spPr>
      </p:pic>
      <p:sp>
        <p:nvSpPr>
          <p:cNvPr id="439" name="Google Shape;439;p80"/>
          <p:cNvSpPr txBox="1"/>
          <p:nvPr/>
        </p:nvSpPr>
        <p:spPr>
          <a:xfrm>
            <a:off x="9306767" y="712667"/>
            <a:ext cx="2353200" cy="722400"/>
          </a:xfrm>
          <a:prstGeom prst="rect">
            <a:avLst/>
          </a:prstGeom>
          <a:noFill/>
          <a:ln>
            <a:noFill/>
          </a:ln>
        </p:spPr>
        <p:txBody>
          <a:bodyPr spcFirstLastPara="1" wrap="square" lIns="121897" tIns="121897" rIns="121897" bIns="121897" anchor="t" anchorCtr="0">
            <a:noAutofit/>
          </a:bodyPr>
          <a:lstStyle/>
          <a:p>
            <a:pPr algn="ctr"/>
            <a:endParaRPr b="1">
              <a:solidFill>
                <a:srgbClr val="1D2867"/>
              </a:solidFill>
              <a:latin typeface="Roboto"/>
              <a:ea typeface="Roboto"/>
              <a:cs typeface="Roboto"/>
              <a:sym typeface="Roboto"/>
            </a:endParaRPr>
          </a:p>
          <a:p>
            <a:pPr algn="ctr"/>
            <a:r>
              <a:rPr lang="en-US" b="1">
                <a:solidFill>
                  <a:srgbClr val="1D2867"/>
                </a:solidFill>
                <a:latin typeface="Roboto"/>
                <a:ea typeface="Roboto"/>
                <a:cs typeface="Roboto"/>
                <a:sym typeface="Roboto"/>
              </a:rPr>
              <a:t>Quality Assurance</a:t>
            </a:r>
            <a:endParaRPr b="1">
              <a:solidFill>
                <a:srgbClr val="1D2867"/>
              </a:solidFill>
              <a:latin typeface="Roboto"/>
              <a:ea typeface="Roboto"/>
              <a:cs typeface="Roboto"/>
              <a:sym typeface="Roboto"/>
            </a:endParaRPr>
          </a:p>
          <a:p>
            <a:pPr algn="ctr"/>
            <a:endParaRPr sz="1600">
              <a:solidFill>
                <a:srgbClr val="1D2867"/>
              </a:solidFill>
              <a:latin typeface="Roboto"/>
              <a:ea typeface="Roboto"/>
              <a:cs typeface="Roboto"/>
              <a:sym typeface="Roboto"/>
            </a:endParaRPr>
          </a:p>
        </p:txBody>
      </p:sp>
      <p:sp>
        <p:nvSpPr>
          <p:cNvPr id="440" name="Google Shape;440;p80"/>
          <p:cNvSpPr txBox="1"/>
          <p:nvPr/>
        </p:nvSpPr>
        <p:spPr>
          <a:xfrm>
            <a:off x="9150167" y="2281083"/>
            <a:ext cx="2666400" cy="722400"/>
          </a:xfrm>
          <a:prstGeom prst="rect">
            <a:avLst/>
          </a:prstGeom>
          <a:noFill/>
          <a:ln>
            <a:noFill/>
          </a:ln>
        </p:spPr>
        <p:txBody>
          <a:bodyPr spcFirstLastPara="1" wrap="square" lIns="121897" tIns="121897" rIns="121897" bIns="121897" anchor="t" anchorCtr="0">
            <a:noAutofit/>
          </a:bodyPr>
          <a:lstStyle/>
          <a:p>
            <a:pPr algn="ctr"/>
            <a:endParaRPr b="1">
              <a:solidFill>
                <a:srgbClr val="1D2867"/>
              </a:solidFill>
              <a:latin typeface="Roboto"/>
              <a:ea typeface="Roboto"/>
              <a:cs typeface="Roboto"/>
              <a:sym typeface="Roboto"/>
            </a:endParaRPr>
          </a:p>
          <a:p>
            <a:pPr algn="ctr"/>
            <a:endParaRPr b="1">
              <a:solidFill>
                <a:srgbClr val="1D2867"/>
              </a:solidFill>
              <a:latin typeface="Roboto"/>
              <a:ea typeface="Roboto"/>
              <a:cs typeface="Roboto"/>
              <a:sym typeface="Roboto"/>
            </a:endParaRPr>
          </a:p>
          <a:p>
            <a:pPr algn="ctr"/>
            <a:r>
              <a:rPr lang="en-US" b="1">
                <a:solidFill>
                  <a:srgbClr val="1D2867"/>
                </a:solidFill>
                <a:latin typeface="Roboto"/>
                <a:ea typeface="Roboto"/>
                <a:cs typeface="Roboto"/>
                <a:sym typeface="Roboto"/>
              </a:rPr>
              <a:t>Advanced Analytics</a:t>
            </a:r>
            <a:endParaRPr b="1">
              <a:solidFill>
                <a:srgbClr val="1D2867"/>
              </a:solidFill>
              <a:latin typeface="Roboto"/>
              <a:ea typeface="Roboto"/>
              <a:cs typeface="Roboto"/>
              <a:sym typeface="Roboto"/>
            </a:endParaRPr>
          </a:p>
          <a:p>
            <a:pPr algn="ctr"/>
            <a:endParaRPr sz="1600">
              <a:solidFill>
                <a:srgbClr val="1D2867"/>
              </a:solidFill>
              <a:latin typeface="Roboto"/>
              <a:ea typeface="Roboto"/>
              <a:cs typeface="Roboto"/>
              <a:sym typeface="Roboto"/>
            </a:endParaRPr>
          </a:p>
        </p:txBody>
      </p:sp>
      <p:sp>
        <p:nvSpPr>
          <p:cNvPr id="441" name="Google Shape;441;p80"/>
          <p:cNvSpPr txBox="1"/>
          <p:nvPr/>
        </p:nvSpPr>
        <p:spPr>
          <a:xfrm>
            <a:off x="260467" y="283433"/>
            <a:ext cx="2353200" cy="418400"/>
          </a:xfrm>
          <a:prstGeom prst="rect">
            <a:avLst/>
          </a:prstGeom>
          <a:noFill/>
          <a:ln>
            <a:noFill/>
          </a:ln>
        </p:spPr>
        <p:txBody>
          <a:bodyPr spcFirstLastPara="1" wrap="square" lIns="121897" tIns="121897" rIns="121897" bIns="121897" anchor="t" anchorCtr="0">
            <a:noAutofit/>
          </a:bodyPr>
          <a:lstStyle/>
          <a:p>
            <a:pPr algn="ctr"/>
            <a:r>
              <a:rPr lang="en-US" b="1">
                <a:solidFill>
                  <a:srgbClr val="1D2867"/>
                </a:solidFill>
                <a:latin typeface="Roboto"/>
                <a:ea typeface="Roboto"/>
                <a:cs typeface="Roboto"/>
                <a:sym typeface="Roboto"/>
              </a:rPr>
              <a:t>Data Sources</a:t>
            </a:r>
            <a:endParaRPr b="1">
              <a:solidFill>
                <a:srgbClr val="1D2867"/>
              </a:solidFill>
              <a:latin typeface="Roboto"/>
              <a:ea typeface="Roboto"/>
              <a:cs typeface="Roboto"/>
              <a:sym typeface="Roboto"/>
            </a:endParaRPr>
          </a:p>
        </p:txBody>
      </p:sp>
      <p:sp>
        <p:nvSpPr>
          <p:cNvPr id="442" name="Google Shape;442;p80"/>
          <p:cNvSpPr txBox="1"/>
          <p:nvPr/>
        </p:nvSpPr>
        <p:spPr>
          <a:xfrm>
            <a:off x="9150167" y="4974133"/>
            <a:ext cx="2666400" cy="531600"/>
          </a:xfrm>
          <a:prstGeom prst="rect">
            <a:avLst/>
          </a:prstGeom>
          <a:noFill/>
          <a:ln>
            <a:noFill/>
          </a:ln>
        </p:spPr>
        <p:txBody>
          <a:bodyPr spcFirstLastPara="1" wrap="square" lIns="121897" tIns="121897" rIns="121897" bIns="121897" anchor="t" anchorCtr="0">
            <a:noAutofit/>
          </a:bodyPr>
          <a:lstStyle/>
          <a:p>
            <a:pPr algn="ctr"/>
            <a:r>
              <a:rPr lang="en-US" b="1" dirty="0">
                <a:solidFill>
                  <a:srgbClr val="1D2867"/>
                </a:solidFill>
                <a:latin typeface="Roboto"/>
                <a:ea typeface="Roboto"/>
                <a:cs typeface="Roboto"/>
                <a:sym typeface="Roboto"/>
              </a:rPr>
              <a:t>Industrial Automation</a:t>
            </a:r>
            <a:endParaRPr b="1" dirty="0">
              <a:solidFill>
                <a:srgbClr val="1D2867"/>
              </a:solidFill>
              <a:latin typeface="Roboto"/>
              <a:ea typeface="Roboto"/>
              <a:cs typeface="Roboto"/>
              <a:sym typeface="Roboto"/>
            </a:endParaRPr>
          </a:p>
          <a:p>
            <a:pPr algn="ctr"/>
            <a:endParaRPr sz="1600" dirty="0">
              <a:solidFill>
                <a:srgbClr val="1D2867"/>
              </a:solidFill>
              <a:latin typeface="Roboto"/>
              <a:ea typeface="Roboto"/>
              <a:cs typeface="Roboto"/>
              <a:sym typeface="Roboto"/>
            </a:endParaRPr>
          </a:p>
        </p:txBody>
      </p:sp>
      <p:cxnSp>
        <p:nvCxnSpPr>
          <p:cNvPr id="443" name="Google Shape;443;p80"/>
          <p:cNvCxnSpPr/>
          <p:nvPr/>
        </p:nvCxnSpPr>
        <p:spPr>
          <a:xfrm rot="10800000" flipH="1">
            <a:off x="2435200" y="3787369"/>
            <a:ext cx="2285200" cy="3600"/>
          </a:xfrm>
          <a:prstGeom prst="straightConnector1">
            <a:avLst/>
          </a:prstGeom>
          <a:noFill/>
          <a:ln w="38100" cap="flat" cmpd="sng">
            <a:solidFill>
              <a:srgbClr val="2A3990"/>
            </a:solidFill>
            <a:prstDash val="solid"/>
            <a:round/>
            <a:headEnd type="none" w="med" len="med"/>
            <a:tailEnd type="triangle" w="med" len="med"/>
          </a:ln>
        </p:spPr>
      </p:cxnSp>
      <p:cxnSp>
        <p:nvCxnSpPr>
          <p:cNvPr id="444" name="Google Shape;444;p80"/>
          <p:cNvCxnSpPr/>
          <p:nvPr/>
        </p:nvCxnSpPr>
        <p:spPr>
          <a:xfrm rot="10800000" flipH="1">
            <a:off x="2215267" y="3787369"/>
            <a:ext cx="2476400" cy="2080800"/>
          </a:xfrm>
          <a:prstGeom prst="curvedConnector3">
            <a:avLst>
              <a:gd name="adj1" fmla="val 46934"/>
            </a:avLst>
          </a:prstGeom>
          <a:noFill/>
          <a:ln w="38100" cap="flat" cmpd="sng">
            <a:solidFill>
              <a:srgbClr val="2A3990"/>
            </a:solidFill>
            <a:prstDash val="solid"/>
            <a:round/>
            <a:headEnd type="none" w="med" len="med"/>
            <a:tailEnd type="none" w="med" len="med"/>
          </a:ln>
        </p:spPr>
      </p:cxnSp>
      <p:cxnSp>
        <p:nvCxnSpPr>
          <p:cNvPr id="445" name="Google Shape;445;p80"/>
          <p:cNvCxnSpPr>
            <a:stCxn id="433" idx="3"/>
            <a:endCxn id="434" idx="1"/>
          </p:cNvCxnSpPr>
          <p:nvPr/>
        </p:nvCxnSpPr>
        <p:spPr>
          <a:xfrm>
            <a:off x="2795465" y="1735233"/>
            <a:ext cx="1918400" cy="2087200"/>
          </a:xfrm>
          <a:prstGeom prst="curvedConnector3">
            <a:avLst>
              <a:gd name="adj1" fmla="val 37789"/>
            </a:avLst>
          </a:prstGeom>
          <a:noFill/>
          <a:ln w="38100" cap="flat" cmpd="sng">
            <a:solidFill>
              <a:srgbClr val="2A3990"/>
            </a:solidFill>
            <a:prstDash val="solid"/>
            <a:round/>
            <a:headEnd type="none" w="med" len="med"/>
            <a:tailEnd type="triangle" w="med" len="med"/>
          </a:ln>
        </p:spPr>
      </p:cxnSp>
      <p:pic>
        <p:nvPicPr>
          <p:cNvPr id="446" name="Google Shape;446;p80"/>
          <p:cNvPicPr preferRelativeResize="0"/>
          <p:nvPr/>
        </p:nvPicPr>
        <p:blipFill rotWithShape="1">
          <a:blip r:embed="rId11" cstate="print">
            <a:alphaModFix/>
          </a:blip>
          <a:srcRect l="57164"/>
          <a:stretch/>
        </p:blipFill>
        <p:spPr>
          <a:xfrm>
            <a:off x="4720410" y="5556734"/>
            <a:ext cx="1303300" cy="1177767"/>
          </a:xfrm>
          <a:prstGeom prst="rect">
            <a:avLst/>
          </a:prstGeom>
          <a:noFill/>
          <a:ln>
            <a:noFill/>
          </a:ln>
        </p:spPr>
      </p:pic>
      <p:sp>
        <p:nvSpPr>
          <p:cNvPr id="447" name="Google Shape;447;p80"/>
          <p:cNvSpPr txBox="1"/>
          <p:nvPr/>
        </p:nvSpPr>
        <p:spPr>
          <a:xfrm>
            <a:off x="4919384" y="4940100"/>
            <a:ext cx="2353200" cy="531600"/>
          </a:xfrm>
          <a:prstGeom prst="rect">
            <a:avLst/>
          </a:prstGeom>
          <a:noFill/>
          <a:ln>
            <a:noFill/>
          </a:ln>
        </p:spPr>
        <p:txBody>
          <a:bodyPr spcFirstLastPara="1" wrap="square" lIns="121897" tIns="121897" rIns="121897" bIns="121897" anchor="t" anchorCtr="0">
            <a:noAutofit/>
          </a:bodyPr>
          <a:lstStyle/>
          <a:p>
            <a:pPr algn="ctr"/>
            <a:r>
              <a:rPr lang="en-US" b="1">
                <a:solidFill>
                  <a:srgbClr val="1D2867"/>
                </a:solidFill>
                <a:latin typeface="Roboto"/>
                <a:ea typeface="Roboto"/>
                <a:cs typeface="Roboto"/>
                <a:sym typeface="Roboto"/>
              </a:rPr>
              <a:t>Image Processing</a:t>
            </a:r>
            <a:endParaRPr b="1">
              <a:solidFill>
                <a:srgbClr val="1D2867"/>
              </a:solidFill>
              <a:latin typeface="Roboto"/>
              <a:ea typeface="Roboto"/>
              <a:cs typeface="Roboto"/>
              <a:sym typeface="Roboto"/>
            </a:endParaRPr>
          </a:p>
        </p:txBody>
      </p:sp>
      <p:pic>
        <p:nvPicPr>
          <p:cNvPr id="448" name="Google Shape;448;p80"/>
          <p:cNvPicPr preferRelativeResize="0"/>
          <p:nvPr/>
        </p:nvPicPr>
        <p:blipFill rotWithShape="1">
          <a:blip r:embed="rId12" cstate="print">
            <a:alphaModFix/>
          </a:blip>
          <a:srcRect r="38642"/>
          <a:stretch/>
        </p:blipFill>
        <p:spPr>
          <a:xfrm>
            <a:off x="6174852" y="5556734"/>
            <a:ext cx="1303301" cy="1177767"/>
          </a:xfrm>
          <a:prstGeom prst="rect">
            <a:avLst/>
          </a:prstGeom>
          <a:noFill/>
          <a:ln>
            <a:noFill/>
          </a:ln>
        </p:spPr>
      </p:pic>
      <p:cxnSp>
        <p:nvCxnSpPr>
          <p:cNvPr id="449" name="Google Shape;449;p80"/>
          <p:cNvCxnSpPr/>
          <p:nvPr/>
        </p:nvCxnSpPr>
        <p:spPr>
          <a:xfrm rot="-5400000" flipH="1">
            <a:off x="7366069" y="3997368"/>
            <a:ext cx="2003600" cy="1660800"/>
          </a:xfrm>
          <a:prstGeom prst="curvedConnector3">
            <a:avLst>
              <a:gd name="adj1" fmla="val 50000"/>
            </a:avLst>
          </a:prstGeom>
          <a:noFill/>
          <a:ln w="38100" cap="flat" cmpd="sng">
            <a:solidFill>
              <a:srgbClr val="2A3990"/>
            </a:solidFill>
            <a:prstDash val="solid"/>
            <a:round/>
            <a:headEnd type="none" w="med" len="med"/>
            <a:tailEnd type="triangle" w="med" len="med"/>
          </a:ln>
        </p:spPr>
      </p:cxnSp>
      <p:cxnSp>
        <p:nvCxnSpPr>
          <p:cNvPr id="450" name="Google Shape;450;p80"/>
          <p:cNvCxnSpPr/>
          <p:nvPr/>
        </p:nvCxnSpPr>
        <p:spPr>
          <a:xfrm rot="-5400000">
            <a:off x="7292551" y="1866635"/>
            <a:ext cx="2210800" cy="1689200"/>
          </a:xfrm>
          <a:prstGeom prst="curvedConnector3">
            <a:avLst>
              <a:gd name="adj1" fmla="val 50000"/>
            </a:avLst>
          </a:prstGeom>
          <a:noFill/>
          <a:ln w="38100" cap="flat" cmpd="sng">
            <a:solidFill>
              <a:srgbClr val="2A3990"/>
            </a:solidFill>
            <a:prstDash val="solid"/>
            <a:round/>
            <a:headEnd type="none" w="med" len="med"/>
            <a:tailEnd type="triangle" w="med" len="med"/>
          </a:ln>
        </p:spPr>
      </p:cxnSp>
      <p:cxnSp>
        <p:nvCxnSpPr>
          <p:cNvPr id="451" name="Google Shape;451;p80"/>
          <p:cNvCxnSpPr/>
          <p:nvPr/>
        </p:nvCxnSpPr>
        <p:spPr>
          <a:xfrm>
            <a:off x="7520900" y="3813572"/>
            <a:ext cx="1692400" cy="14400"/>
          </a:xfrm>
          <a:prstGeom prst="straightConnector1">
            <a:avLst/>
          </a:prstGeom>
          <a:noFill/>
          <a:ln w="38100" cap="flat" cmpd="sng">
            <a:solidFill>
              <a:srgbClr val="2A3990"/>
            </a:solidFill>
            <a:prstDash val="solid"/>
            <a:round/>
            <a:headEnd type="none" w="med" len="med"/>
            <a:tailEnd type="triangle" w="med" len="med"/>
          </a:ln>
        </p:spPr>
      </p:cxnSp>
      <p:sp>
        <p:nvSpPr>
          <p:cNvPr id="452" name="Google Shape;452;p80"/>
          <p:cNvSpPr txBox="1">
            <a:spLocks noGrp="1"/>
          </p:cNvSpPr>
          <p:nvPr>
            <p:ph type="title"/>
          </p:nvPr>
        </p:nvSpPr>
        <p:spPr>
          <a:xfrm>
            <a:off x="3884956" y="97100"/>
            <a:ext cx="4281487" cy="546100"/>
          </a:xfrm>
          <a:prstGeom prst="rect">
            <a:avLst/>
          </a:prstGeom>
        </p:spPr>
        <p:txBody>
          <a:bodyPr spcFirstLastPara="1" wrap="square" lIns="121897" tIns="121897" rIns="121897" bIns="121897" anchor="t" anchorCtr="0">
            <a:noAutofit/>
          </a:bodyPr>
          <a:lstStyle/>
          <a:p>
            <a:pPr algn="ctr">
              <a:spcBef>
                <a:spcPts val="0"/>
              </a:spcBef>
              <a:buClr>
                <a:schemeClr val="dk1"/>
              </a:buClr>
              <a:buSzPts val="1100"/>
            </a:pPr>
            <a:r>
              <a:rPr lang="en-IN" sz="3200" dirty="0">
                <a:solidFill>
                  <a:srgbClr val="243D7F"/>
                </a:solidFill>
                <a:latin typeface="Roboto"/>
                <a:ea typeface="Roboto"/>
                <a:cs typeface="Roboto"/>
                <a:sym typeface="Roboto"/>
              </a:rPr>
              <a:t>Our Offerings</a:t>
            </a:r>
            <a:endParaRPr sz="3200" dirty="0">
              <a:solidFill>
                <a:srgbClr val="000000"/>
              </a:solidFill>
              <a:latin typeface="Roboto"/>
              <a:ea typeface="Roboto"/>
              <a:cs typeface="Roboto"/>
              <a:sym typeface="Roboto"/>
            </a:endParaRPr>
          </a:p>
          <a:p>
            <a:pPr>
              <a:spcBef>
                <a:spcPts val="0"/>
              </a:spcBef>
            </a:pPr>
            <a:endParaRPr b="1" dirty="0">
              <a:solidFill>
                <a:srgbClr val="000000"/>
              </a:solidFill>
              <a:latin typeface="Montserrat"/>
              <a:ea typeface="Montserrat"/>
              <a:cs typeface="Montserrat"/>
              <a:sym typeface="Montserrat"/>
            </a:endParaRPr>
          </a:p>
        </p:txBody>
      </p:sp>
      <p:sp>
        <p:nvSpPr>
          <p:cNvPr id="453" name="Google Shape;453;p80"/>
          <p:cNvSpPr txBox="1">
            <a:spLocks noGrp="1"/>
          </p:cNvSpPr>
          <p:nvPr>
            <p:ph type="sldNum" idx="4294967295"/>
          </p:nvPr>
        </p:nvSpPr>
        <p:spPr>
          <a:xfrm>
            <a:off x="11460163" y="6218238"/>
            <a:ext cx="731837" cy="523875"/>
          </a:xfrm>
          <a:prstGeom prst="rect">
            <a:avLst/>
          </a:prstGeom>
        </p:spPr>
        <p:txBody>
          <a:bodyPr spcFirstLastPara="1" wrap="square" lIns="121897" tIns="121897" rIns="121897" bIns="121897" anchor="ctr" anchorCtr="0">
            <a:noAutofit/>
          </a:bodyPr>
          <a:lstStyle/>
          <a:p>
            <a:fld id="{00000000-1234-1234-1234-123412341234}" type="slidenum">
              <a:rPr lang="en-US"/>
              <a:pPr/>
              <a:t>18</a:t>
            </a:fld>
            <a:endParaRPr/>
          </a:p>
        </p:txBody>
      </p:sp>
      <p:pic>
        <p:nvPicPr>
          <p:cNvPr id="455" name="Google Shape;455;p80"/>
          <p:cNvPicPr preferRelativeResize="0"/>
          <p:nvPr/>
        </p:nvPicPr>
        <p:blipFill>
          <a:blip r:embed="rId13" cstate="print">
            <a:alphaModFix/>
          </a:blip>
          <a:stretch>
            <a:fillRect/>
          </a:stretch>
        </p:blipFill>
        <p:spPr>
          <a:xfrm>
            <a:off x="5541388" y="1043768"/>
            <a:ext cx="1019469" cy="1259401"/>
          </a:xfrm>
          <a:prstGeom prst="rect">
            <a:avLst/>
          </a:prstGeom>
          <a:noFill/>
          <a:ln>
            <a:noFill/>
          </a:ln>
        </p:spPr>
      </p:pic>
      <p:sp>
        <p:nvSpPr>
          <p:cNvPr id="456" name="Google Shape;456;p80"/>
          <p:cNvSpPr/>
          <p:nvPr/>
        </p:nvSpPr>
        <p:spPr>
          <a:xfrm>
            <a:off x="4919400" y="678867"/>
            <a:ext cx="2090800" cy="35600"/>
          </a:xfrm>
          <a:prstGeom prst="rect">
            <a:avLst/>
          </a:prstGeom>
          <a:gradFill>
            <a:gsLst>
              <a:gs pos="0">
                <a:srgbClr val="24B484"/>
              </a:gs>
              <a:gs pos="100000">
                <a:srgbClr val="223D7E"/>
              </a:gs>
            </a:gsLst>
            <a:lin ang="0" scaled="0"/>
          </a:gradFill>
          <a:ln>
            <a:noFill/>
          </a:ln>
        </p:spPr>
        <p:txBody>
          <a:bodyPr spcFirstLastPara="1" wrap="square" lIns="85931" tIns="85931" rIns="85931" bIns="85931" anchor="ctr" anchorCtr="0">
            <a:noAutofit/>
          </a:bodyPr>
          <a:lstStyle/>
          <a:p>
            <a:pPr>
              <a:buClr>
                <a:srgbClr val="000000"/>
              </a:buClr>
              <a:buSzPts val="1400"/>
            </a:pPr>
            <a:endParaRPr sz="1900">
              <a:solidFill>
                <a:srgbClr val="000000"/>
              </a:solidFill>
              <a:latin typeface="Arial"/>
              <a:ea typeface="Arial"/>
              <a:cs typeface="Arial"/>
              <a:sym typeface="Arial"/>
            </a:endParaRPr>
          </a:p>
        </p:txBody>
      </p:sp>
    </p:spTree>
    <p:extLst>
      <p:ext uri="{BB962C8B-B14F-4D97-AF65-F5344CB8AC3E}">
        <p14:creationId xmlns:p14="http://schemas.microsoft.com/office/powerpoint/2010/main" xmlns="" val="35158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1000"/>
                                        <p:tgtEl>
                                          <p:spTgt spid="4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0"/>
                                        </p:tgtEl>
                                        <p:attrNameLst>
                                          <p:attrName>style.visibility</p:attrName>
                                        </p:attrNameLst>
                                      </p:cBhvr>
                                      <p:to>
                                        <p:strVal val="visible"/>
                                      </p:to>
                                    </p:set>
                                    <p:animEffect transition="in" filter="fade">
                                      <p:cBhvr>
                                        <p:cTn id="11" dur="1000"/>
                                        <p:tgtEl>
                                          <p:spTgt spid="43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29"/>
                                        </p:tgtEl>
                                        <p:attrNameLst>
                                          <p:attrName>style.visibility</p:attrName>
                                        </p:attrNameLst>
                                      </p:cBhvr>
                                      <p:to>
                                        <p:strVal val="visible"/>
                                      </p:to>
                                    </p:set>
                                    <p:animEffect transition="in" filter="fade">
                                      <p:cBhvr>
                                        <p:cTn id="15" dur="1000"/>
                                        <p:tgtEl>
                                          <p:spTgt spid="429"/>
                                        </p:tgtEl>
                                      </p:cBhvr>
                                    </p:animEffect>
                                  </p:childTnLst>
                                </p:cTn>
                              </p:par>
                              <p:par>
                                <p:cTn id="16" presetID="10" presetClass="entr" presetSubtype="0" fill="hold" nodeType="withEffect">
                                  <p:stCondLst>
                                    <p:cond delay="0"/>
                                  </p:stCondLst>
                                  <p:childTnLst>
                                    <p:set>
                                      <p:cBhvr>
                                        <p:cTn id="17" dur="1" fill="hold">
                                          <p:stCondLst>
                                            <p:cond delay="0"/>
                                          </p:stCondLst>
                                        </p:cTn>
                                        <p:tgtEl>
                                          <p:spTgt spid="433"/>
                                        </p:tgtEl>
                                        <p:attrNameLst>
                                          <p:attrName>style.visibility</p:attrName>
                                        </p:attrNameLst>
                                      </p:cBhvr>
                                      <p:to>
                                        <p:strVal val="visible"/>
                                      </p:to>
                                    </p:set>
                                    <p:animEffect transition="in" filter="fade">
                                      <p:cBhvr>
                                        <p:cTn id="18" dur="1000"/>
                                        <p:tgtEl>
                                          <p:spTgt spid="433"/>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432"/>
                                        </p:tgtEl>
                                        <p:attrNameLst>
                                          <p:attrName>style.visibility</p:attrName>
                                        </p:attrNameLst>
                                      </p:cBhvr>
                                      <p:to>
                                        <p:strVal val="visible"/>
                                      </p:to>
                                    </p:set>
                                    <p:animEffect transition="in" filter="fade">
                                      <p:cBhvr>
                                        <p:cTn id="22" dur="1000"/>
                                        <p:tgtEl>
                                          <p:spTgt spid="432"/>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428"/>
                                        </p:tgtEl>
                                        <p:attrNameLst>
                                          <p:attrName>style.visibility</p:attrName>
                                        </p:attrNameLst>
                                      </p:cBhvr>
                                      <p:to>
                                        <p:strVal val="visible"/>
                                      </p:to>
                                    </p:set>
                                    <p:animEffect transition="in" filter="fade">
                                      <p:cBhvr>
                                        <p:cTn id="26" dur="1000"/>
                                        <p:tgtEl>
                                          <p:spTgt spid="428"/>
                                        </p:tgtEl>
                                      </p:cBhvr>
                                    </p:animEffec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431"/>
                                        </p:tgtEl>
                                        <p:attrNameLst>
                                          <p:attrName>style.visibility</p:attrName>
                                        </p:attrNameLst>
                                      </p:cBhvr>
                                      <p:to>
                                        <p:strVal val="visible"/>
                                      </p:to>
                                    </p:set>
                                    <p:animEffect transition="in" filter="fade">
                                      <p:cBhvr>
                                        <p:cTn id="30" dur="1000"/>
                                        <p:tgtEl>
                                          <p:spTgt spid="431"/>
                                        </p:tgtEl>
                                      </p:cBhvr>
                                    </p:animEffect>
                                  </p:childTnLst>
                                </p:cTn>
                              </p:par>
                            </p:childTnLst>
                          </p:cTn>
                        </p:par>
                        <p:par>
                          <p:cTn id="31" fill="hold">
                            <p:stCondLst>
                              <p:cond delay="6000"/>
                            </p:stCondLst>
                            <p:childTnLst>
                              <p:par>
                                <p:cTn id="32" presetID="10" presetClass="entr" presetSubtype="0" fill="hold" nodeType="afterEffect">
                                  <p:stCondLst>
                                    <p:cond delay="0"/>
                                  </p:stCondLst>
                                  <p:childTnLst>
                                    <p:set>
                                      <p:cBhvr>
                                        <p:cTn id="33" dur="1" fill="hold">
                                          <p:stCondLst>
                                            <p:cond delay="0"/>
                                          </p:stCondLst>
                                        </p:cTn>
                                        <p:tgtEl>
                                          <p:spTgt spid="427"/>
                                        </p:tgtEl>
                                        <p:attrNameLst>
                                          <p:attrName>style.visibility</p:attrName>
                                        </p:attrNameLst>
                                      </p:cBhvr>
                                      <p:to>
                                        <p:strVal val="visible"/>
                                      </p:to>
                                    </p:set>
                                    <p:animEffect transition="in" filter="fade">
                                      <p:cBhvr>
                                        <p:cTn id="34" dur="1000"/>
                                        <p:tgtEl>
                                          <p:spTgt spid="427"/>
                                        </p:tgtEl>
                                      </p:cBhvr>
                                    </p:animEffect>
                                  </p:childTnLst>
                                </p:cTn>
                              </p:par>
                            </p:childTnLst>
                          </p:cTn>
                        </p:par>
                        <p:par>
                          <p:cTn id="35" fill="hold">
                            <p:stCondLst>
                              <p:cond delay="7000"/>
                            </p:stCondLst>
                            <p:childTnLst>
                              <p:par>
                                <p:cTn id="36" presetID="10" presetClass="entr" presetSubtype="0" fill="hold" nodeType="afterEffect">
                                  <p:stCondLst>
                                    <p:cond delay="0"/>
                                  </p:stCondLst>
                                  <p:childTnLst>
                                    <p:set>
                                      <p:cBhvr>
                                        <p:cTn id="37" dur="1" fill="hold">
                                          <p:stCondLst>
                                            <p:cond delay="0"/>
                                          </p:stCondLst>
                                        </p:cTn>
                                        <p:tgtEl>
                                          <p:spTgt spid="443"/>
                                        </p:tgtEl>
                                        <p:attrNameLst>
                                          <p:attrName>style.visibility</p:attrName>
                                        </p:attrNameLst>
                                      </p:cBhvr>
                                      <p:to>
                                        <p:strVal val="visible"/>
                                      </p:to>
                                    </p:set>
                                    <p:animEffect transition="in" filter="fade">
                                      <p:cBhvr>
                                        <p:cTn id="38" dur="1000"/>
                                        <p:tgtEl>
                                          <p:spTgt spid="443"/>
                                        </p:tgtEl>
                                      </p:cBhvr>
                                    </p:animEffect>
                                  </p:childTnLst>
                                </p:cTn>
                              </p:par>
                              <p:par>
                                <p:cTn id="39" presetID="10" presetClass="entr" presetSubtype="0" fill="hold" nodeType="withEffect">
                                  <p:stCondLst>
                                    <p:cond delay="0"/>
                                  </p:stCondLst>
                                  <p:childTnLst>
                                    <p:set>
                                      <p:cBhvr>
                                        <p:cTn id="40" dur="1" fill="hold">
                                          <p:stCondLst>
                                            <p:cond delay="0"/>
                                          </p:stCondLst>
                                        </p:cTn>
                                        <p:tgtEl>
                                          <p:spTgt spid="444"/>
                                        </p:tgtEl>
                                        <p:attrNameLst>
                                          <p:attrName>style.visibility</p:attrName>
                                        </p:attrNameLst>
                                      </p:cBhvr>
                                      <p:to>
                                        <p:strVal val="visible"/>
                                      </p:to>
                                    </p:set>
                                    <p:animEffect transition="in" filter="fade">
                                      <p:cBhvr>
                                        <p:cTn id="41" dur="1000"/>
                                        <p:tgtEl>
                                          <p:spTgt spid="444"/>
                                        </p:tgtEl>
                                      </p:cBhvr>
                                    </p:animEffect>
                                  </p:childTnLst>
                                </p:cTn>
                              </p:par>
                              <p:par>
                                <p:cTn id="42" presetID="10" presetClass="entr" presetSubtype="0" fill="hold" nodeType="withEffect">
                                  <p:stCondLst>
                                    <p:cond delay="0"/>
                                  </p:stCondLst>
                                  <p:childTnLst>
                                    <p:set>
                                      <p:cBhvr>
                                        <p:cTn id="43" dur="1" fill="hold">
                                          <p:stCondLst>
                                            <p:cond delay="0"/>
                                          </p:stCondLst>
                                        </p:cTn>
                                        <p:tgtEl>
                                          <p:spTgt spid="445"/>
                                        </p:tgtEl>
                                        <p:attrNameLst>
                                          <p:attrName>style.visibility</p:attrName>
                                        </p:attrNameLst>
                                      </p:cBhvr>
                                      <p:to>
                                        <p:strVal val="visible"/>
                                      </p:to>
                                    </p:set>
                                    <p:animEffect transition="in" filter="fade">
                                      <p:cBhvr>
                                        <p:cTn id="44" dur="1000"/>
                                        <p:tgtEl>
                                          <p:spTgt spid="445"/>
                                        </p:tgtEl>
                                      </p:cBhvr>
                                    </p:animEffect>
                                  </p:childTnLst>
                                </p:cTn>
                              </p:par>
                            </p:childTnLst>
                          </p:cTn>
                        </p:par>
                        <p:par>
                          <p:cTn id="45" fill="hold">
                            <p:stCondLst>
                              <p:cond delay="8000"/>
                            </p:stCondLst>
                            <p:childTnLst>
                              <p:par>
                                <p:cTn id="46" presetID="10" presetClass="entr" presetSubtype="0" fill="hold" nodeType="afterEffect">
                                  <p:stCondLst>
                                    <p:cond delay="0"/>
                                  </p:stCondLst>
                                  <p:childTnLst>
                                    <p:set>
                                      <p:cBhvr>
                                        <p:cTn id="47" dur="1" fill="hold">
                                          <p:stCondLst>
                                            <p:cond delay="0"/>
                                          </p:stCondLst>
                                        </p:cTn>
                                        <p:tgtEl>
                                          <p:spTgt spid="455"/>
                                        </p:tgtEl>
                                        <p:attrNameLst>
                                          <p:attrName>style.visibility</p:attrName>
                                        </p:attrNameLst>
                                      </p:cBhvr>
                                      <p:to>
                                        <p:strVal val="visible"/>
                                      </p:to>
                                    </p:set>
                                    <p:animEffect transition="in" filter="fade">
                                      <p:cBhvr>
                                        <p:cTn id="48" dur="1000"/>
                                        <p:tgtEl>
                                          <p:spTgt spid="455"/>
                                        </p:tgtEl>
                                      </p:cBhvr>
                                    </p:animEffect>
                                  </p:childTnLst>
                                </p:cTn>
                              </p:par>
                              <p:par>
                                <p:cTn id="49" presetID="10" presetClass="entr" presetSubtype="0" fill="hold" nodeType="withEffect">
                                  <p:stCondLst>
                                    <p:cond delay="0"/>
                                  </p:stCondLst>
                                  <p:childTnLst>
                                    <p:set>
                                      <p:cBhvr>
                                        <p:cTn id="50" dur="1" fill="hold">
                                          <p:stCondLst>
                                            <p:cond delay="0"/>
                                          </p:stCondLst>
                                        </p:cTn>
                                        <p:tgtEl>
                                          <p:spTgt spid="435"/>
                                        </p:tgtEl>
                                        <p:attrNameLst>
                                          <p:attrName>style.visibility</p:attrName>
                                        </p:attrNameLst>
                                      </p:cBhvr>
                                      <p:to>
                                        <p:strVal val="visible"/>
                                      </p:to>
                                    </p:set>
                                    <p:animEffect transition="in" filter="fade">
                                      <p:cBhvr>
                                        <p:cTn id="51" dur="1000"/>
                                        <p:tgtEl>
                                          <p:spTgt spid="435"/>
                                        </p:tgtEl>
                                      </p:cBhvr>
                                    </p:animEffect>
                                  </p:childTnLst>
                                </p:cTn>
                              </p:par>
                            </p:childTnLst>
                          </p:cTn>
                        </p:par>
                        <p:par>
                          <p:cTn id="52" fill="hold">
                            <p:stCondLst>
                              <p:cond delay="9000"/>
                            </p:stCondLst>
                            <p:childTnLst>
                              <p:par>
                                <p:cTn id="53" presetID="10" presetClass="entr" presetSubtype="0" fill="hold" nodeType="afterEffect">
                                  <p:stCondLst>
                                    <p:cond delay="0"/>
                                  </p:stCondLst>
                                  <p:childTnLst>
                                    <p:set>
                                      <p:cBhvr>
                                        <p:cTn id="54" dur="1" fill="hold">
                                          <p:stCondLst>
                                            <p:cond delay="0"/>
                                          </p:stCondLst>
                                        </p:cTn>
                                        <p:tgtEl>
                                          <p:spTgt spid="434"/>
                                        </p:tgtEl>
                                        <p:attrNameLst>
                                          <p:attrName>style.visibility</p:attrName>
                                        </p:attrNameLst>
                                      </p:cBhvr>
                                      <p:to>
                                        <p:strVal val="visible"/>
                                      </p:to>
                                    </p:set>
                                    <p:animEffect transition="in" filter="fade">
                                      <p:cBhvr>
                                        <p:cTn id="55" dur="1000"/>
                                        <p:tgtEl>
                                          <p:spTgt spid="434"/>
                                        </p:tgtEl>
                                      </p:cBhvr>
                                    </p:animEffect>
                                  </p:childTnLst>
                                </p:cTn>
                              </p:par>
                            </p:childTnLst>
                          </p:cTn>
                        </p:par>
                        <p:par>
                          <p:cTn id="56" fill="hold">
                            <p:stCondLst>
                              <p:cond delay="10000"/>
                            </p:stCondLst>
                            <p:childTnLst>
                              <p:par>
                                <p:cTn id="57" presetID="10" presetClass="entr" presetSubtype="0" fill="hold" nodeType="afterEffect">
                                  <p:stCondLst>
                                    <p:cond delay="0"/>
                                  </p:stCondLst>
                                  <p:childTnLst>
                                    <p:set>
                                      <p:cBhvr>
                                        <p:cTn id="58" dur="1" fill="hold">
                                          <p:stCondLst>
                                            <p:cond delay="0"/>
                                          </p:stCondLst>
                                        </p:cTn>
                                        <p:tgtEl>
                                          <p:spTgt spid="447"/>
                                        </p:tgtEl>
                                        <p:attrNameLst>
                                          <p:attrName>style.visibility</p:attrName>
                                        </p:attrNameLst>
                                      </p:cBhvr>
                                      <p:to>
                                        <p:strVal val="visible"/>
                                      </p:to>
                                    </p:set>
                                    <p:animEffect transition="in" filter="fade">
                                      <p:cBhvr>
                                        <p:cTn id="59" dur="1000"/>
                                        <p:tgtEl>
                                          <p:spTgt spid="447"/>
                                        </p:tgtEl>
                                      </p:cBhvr>
                                    </p:animEffect>
                                  </p:childTnLst>
                                </p:cTn>
                              </p:par>
                            </p:childTnLst>
                          </p:cTn>
                        </p:par>
                        <p:par>
                          <p:cTn id="60" fill="hold">
                            <p:stCondLst>
                              <p:cond delay="11000"/>
                            </p:stCondLst>
                            <p:childTnLst>
                              <p:par>
                                <p:cTn id="61" presetID="10" presetClass="entr" presetSubtype="0" fill="hold" nodeType="afterEffect">
                                  <p:stCondLst>
                                    <p:cond delay="0"/>
                                  </p:stCondLst>
                                  <p:childTnLst>
                                    <p:set>
                                      <p:cBhvr>
                                        <p:cTn id="62" dur="1" fill="hold">
                                          <p:stCondLst>
                                            <p:cond delay="0"/>
                                          </p:stCondLst>
                                        </p:cTn>
                                        <p:tgtEl>
                                          <p:spTgt spid="446"/>
                                        </p:tgtEl>
                                        <p:attrNameLst>
                                          <p:attrName>style.visibility</p:attrName>
                                        </p:attrNameLst>
                                      </p:cBhvr>
                                      <p:to>
                                        <p:strVal val="visible"/>
                                      </p:to>
                                    </p:set>
                                    <p:animEffect transition="in" filter="fade">
                                      <p:cBhvr>
                                        <p:cTn id="63" dur="1000"/>
                                        <p:tgtEl>
                                          <p:spTgt spid="446"/>
                                        </p:tgtEl>
                                      </p:cBhvr>
                                    </p:animEffect>
                                  </p:childTnLst>
                                </p:cTn>
                              </p:par>
                              <p:par>
                                <p:cTn id="64" presetID="10" presetClass="entr" presetSubtype="0" fill="hold" nodeType="withEffect">
                                  <p:stCondLst>
                                    <p:cond delay="0"/>
                                  </p:stCondLst>
                                  <p:childTnLst>
                                    <p:set>
                                      <p:cBhvr>
                                        <p:cTn id="65" dur="1" fill="hold">
                                          <p:stCondLst>
                                            <p:cond delay="0"/>
                                          </p:stCondLst>
                                        </p:cTn>
                                        <p:tgtEl>
                                          <p:spTgt spid="448"/>
                                        </p:tgtEl>
                                        <p:attrNameLst>
                                          <p:attrName>style.visibility</p:attrName>
                                        </p:attrNameLst>
                                      </p:cBhvr>
                                      <p:to>
                                        <p:strVal val="visible"/>
                                      </p:to>
                                    </p:set>
                                    <p:animEffect transition="in" filter="fade">
                                      <p:cBhvr>
                                        <p:cTn id="66" dur="1000"/>
                                        <p:tgtEl>
                                          <p:spTgt spid="448"/>
                                        </p:tgtEl>
                                      </p:cBhvr>
                                    </p:animEffect>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51"/>
                                        </p:tgtEl>
                                        <p:attrNameLst>
                                          <p:attrName>style.visibility</p:attrName>
                                        </p:attrNameLst>
                                      </p:cBhvr>
                                      <p:to>
                                        <p:strVal val="visible"/>
                                      </p:to>
                                    </p:set>
                                    <p:animEffect transition="in" filter="fade">
                                      <p:cBhvr>
                                        <p:cTn id="70" dur="1000"/>
                                        <p:tgtEl>
                                          <p:spTgt spid="451"/>
                                        </p:tgtEl>
                                      </p:cBhvr>
                                    </p:animEffect>
                                  </p:childTnLst>
                                </p:cTn>
                              </p:par>
                              <p:par>
                                <p:cTn id="71" presetID="10" presetClass="entr" presetSubtype="0" fill="hold" nodeType="withEffect">
                                  <p:stCondLst>
                                    <p:cond delay="0"/>
                                  </p:stCondLst>
                                  <p:childTnLst>
                                    <p:set>
                                      <p:cBhvr>
                                        <p:cTn id="72" dur="1" fill="hold">
                                          <p:stCondLst>
                                            <p:cond delay="0"/>
                                          </p:stCondLst>
                                        </p:cTn>
                                        <p:tgtEl>
                                          <p:spTgt spid="449"/>
                                        </p:tgtEl>
                                        <p:attrNameLst>
                                          <p:attrName>style.visibility</p:attrName>
                                        </p:attrNameLst>
                                      </p:cBhvr>
                                      <p:to>
                                        <p:strVal val="visible"/>
                                      </p:to>
                                    </p:set>
                                    <p:animEffect transition="in" filter="fade">
                                      <p:cBhvr>
                                        <p:cTn id="73" dur="1000"/>
                                        <p:tgtEl>
                                          <p:spTgt spid="449"/>
                                        </p:tgtEl>
                                      </p:cBhvr>
                                    </p:animEffect>
                                  </p:childTnLst>
                                </p:cTn>
                              </p:par>
                              <p:par>
                                <p:cTn id="74" presetID="10" presetClass="entr" presetSubtype="0" fill="hold" nodeType="withEffect">
                                  <p:stCondLst>
                                    <p:cond delay="0"/>
                                  </p:stCondLst>
                                  <p:childTnLst>
                                    <p:set>
                                      <p:cBhvr>
                                        <p:cTn id="75" dur="1" fill="hold">
                                          <p:stCondLst>
                                            <p:cond delay="0"/>
                                          </p:stCondLst>
                                        </p:cTn>
                                        <p:tgtEl>
                                          <p:spTgt spid="450"/>
                                        </p:tgtEl>
                                        <p:attrNameLst>
                                          <p:attrName>style.visibility</p:attrName>
                                        </p:attrNameLst>
                                      </p:cBhvr>
                                      <p:to>
                                        <p:strVal val="visible"/>
                                      </p:to>
                                    </p:set>
                                    <p:animEffect transition="in" filter="fade">
                                      <p:cBhvr>
                                        <p:cTn id="76" dur="1000"/>
                                        <p:tgtEl>
                                          <p:spTgt spid="450"/>
                                        </p:tgtEl>
                                      </p:cBhvr>
                                    </p:animEffect>
                                  </p:childTnLst>
                                </p:cTn>
                              </p:par>
                            </p:childTnLst>
                          </p:cTn>
                        </p:par>
                        <p:par>
                          <p:cTn id="77" fill="hold">
                            <p:stCondLst>
                              <p:cond delay="13000"/>
                            </p:stCondLst>
                            <p:childTnLst>
                              <p:par>
                                <p:cTn id="78" presetID="10" presetClass="entr" presetSubtype="0" fill="hold" nodeType="afterEffect">
                                  <p:stCondLst>
                                    <p:cond delay="0"/>
                                  </p:stCondLst>
                                  <p:childTnLst>
                                    <p:set>
                                      <p:cBhvr>
                                        <p:cTn id="79" dur="1" fill="hold">
                                          <p:stCondLst>
                                            <p:cond delay="0"/>
                                          </p:stCondLst>
                                        </p:cTn>
                                        <p:tgtEl>
                                          <p:spTgt spid="439"/>
                                        </p:tgtEl>
                                        <p:attrNameLst>
                                          <p:attrName>style.visibility</p:attrName>
                                        </p:attrNameLst>
                                      </p:cBhvr>
                                      <p:to>
                                        <p:strVal val="visible"/>
                                      </p:to>
                                    </p:set>
                                    <p:animEffect transition="in" filter="fade">
                                      <p:cBhvr>
                                        <p:cTn id="80" dur="1000"/>
                                        <p:tgtEl>
                                          <p:spTgt spid="439"/>
                                        </p:tgtEl>
                                      </p:cBhvr>
                                    </p:animEffect>
                                  </p:childTnLst>
                                </p:cTn>
                              </p:par>
                              <p:par>
                                <p:cTn id="81" presetID="10" presetClass="entr" presetSubtype="0" fill="hold" nodeType="withEffect">
                                  <p:stCondLst>
                                    <p:cond delay="0"/>
                                  </p:stCondLst>
                                  <p:childTnLst>
                                    <p:set>
                                      <p:cBhvr>
                                        <p:cTn id="82" dur="1" fill="hold">
                                          <p:stCondLst>
                                            <p:cond delay="0"/>
                                          </p:stCondLst>
                                        </p:cTn>
                                        <p:tgtEl>
                                          <p:spTgt spid="438"/>
                                        </p:tgtEl>
                                        <p:attrNameLst>
                                          <p:attrName>style.visibility</p:attrName>
                                        </p:attrNameLst>
                                      </p:cBhvr>
                                      <p:to>
                                        <p:strVal val="visible"/>
                                      </p:to>
                                    </p:set>
                                    <p:animEffect transition="in" filter="fade">
                                      <p:cBhvr>
                                        <p:cTn id="83" dur="1000"/>
                                        <p:tgtEl>
                                          <p:spTgt spid="438"/>
                                        </p:tgtEl>
                                      </p:cBhvr>
                                    </p:animEffect>
                                  </p:childTnLst>
                                </p:cTn>
                              </p:par>
                            </p:childTnLst>
                          </p:cTn>
                        </p:par>
                        <p:par>
                          <p:cTn id="84" fill="hold">
                            <p:stCondLst>
                              <p:cond delay="14000"/>
                            </p:stCondLst>
                            <p:childTnLst>
                              <p:par>
                                <p:cTn id="85" presetID="10" presetClass="entr" presetSubtype="0" fill="hold" nodeType="afterEffect">
                                  <p:stCondLst>
                                    <p:cond delay="0"/>
                                  </p:stCondLst>
                                  <p:childTnLst>
                                    <p:set>
                                      <p:cBhvr>
                                        <p:cTn id="86" dur="1" fill="hold">
                                          <p:stCondLst>
                                            <p:cond delay="0"/>
                                          </p:stCondLst>
                                        </p:cTn>
                                        <p:tgtEl>
                                          <p:spTgt spid="440"/>
                                        </p:tgtEl>
                                        <p:attrNameLst>
                                          <p:attrName>style.visibility</p:attrName>
                                        </p:attrNameLst>
                                      </p:cBhvr>
                                      <p:to>
                                        <p:strVal val="visible"/>
                                      </p:to>
                                    </p:set>
                                    <p:animEffect transition="in" filter="fade">
                                      <p:cBhvr>
                                        <p:cTn id="87" dur="1000"/>
                                        <p:tgtEl>
                                          <p:spTgt spid="440"/>
                                        </p:tgtEl>
                                      </p:cBhvr>
                                    </p:animEffect>
                                  </p:childTnLst>
                                </p:cTn>
                              </p:par>
                              <p:par>
                                <p:cTn id="88" presetID="10" presetClass="entr" presetSubtype="0" fill="hold" nodeType="withEffect">
                                  <p:stCondLst>
                                    <p:cond delay="0"/>
                                  </p:stCondLst>
                                  <p:childTnLst>
                                    <p:set>
                                      <p:cBhvr>
                                        <p:cTn id="89" dur="1" fill="hold">
                                          <p:stCondLst>
                                            <p:cond delay="0"/>
                                          </p:stCondLst>
                                        </p:cTn>
                                        <p:tgtEl>
                                          <p:spTgt spid="436"/>
                                        </p:tgtEl>
                                        <p:attrNameLst>
                                          <p:attrName>style.visibility</p:attrName>
                                        </p:attrNameLst>
                                      </p:cBhvr>
                                      <p:to>
                                        <p:strVal val="visible"/>
                                      </p:to>
                                    </p:set>
                                    <p:animEffect transition="in" filter="fade">
                                      <p:cBhvr>
                                        <p:cTn id="90" dur="1000"/>
                                        <p:tgtEl>
                                          <p:spTgt spid="436"/>
                                        </p:tgtEl>
                                      </p:cBhvr>
                                    </p:animEffect>
                                  </p:childTnLst>
                                </p:cTn>
                              </p:par>
                            </p:childTnLst>
                          </p:cTn>
                        </p:par>
                        <p:par>
                          <p:cTn id="91" fill="hold">
                            <p:stCondLst>
                              <p:cond delay="15000"/>
                            </p:stCondLst>
                            <p:childTnLst>
                              <p:par>
                                <p:cTn id="92" presetID="10" presetClass="entr" presetSubtype="0" fill="hold" nodeType="afterEffect">
                                  <p:stCondLst>
                                    <p:cond delay="0"/>
                                  </p:stCondLst>
                                  <p:childTnLst>
                                    <p:set>
                                      <p:cBhvr>
                                        <p:cTn id="93" dur="1" fill="hold">
                                          <p:stCondLst>
                                            <p:cond delay="0"/>
                                          </p:stCondLst>
                                        </p:cTn>
                                        <p:tgtEl>
                                          <p:spTgt spid="442"/>
                                        </p:tgtEl>
                                        <p:attrNameLst>
                                          <p:attrName>style.visibility</p:attrName>
                                        </p:attrNameLst>
                                      </p:cBhvr>
                                      <p:to>
                                        <p:strVal val="visible"/>
                                      </p:to>
                                    </p:set>
                                    <p:animEffect transition="in" filter="fade">
                                      <p:cBhvr>
                                        <p:cTn id="94" dur="1000"/>
                                        <p:tgtEl>
                                          <p:spTgt spid="442"/>
                                        </p:tgtEl>
                                      </p:cBhvr>
                                    </p:animEffect>
                                  </p:childTnLst>
                                </p:cTn>
                              </p:par>
                              <p:par>
                                <p:cTn id="95" presetID="10" presetClass="entr" presetSubtype="0" fill="hold" nodeType="withEffect">
                                  <p:stCondLst>
                                    <p:cond delay="0"/>
                                  </p:stCondLst>
                                  <p:childTnLst>
                                    <p:set>
                                      <p:cBhvr>
                                        <p:cTn id="96" dur="1" fill="hold">
                                          <p:stCondLst>
                                            <p:cond delay="0"/>
                                          </p:stCondLst>
                                        </p:cTn>
                                        <p:tgtEl>
                                          <p:spTgt spid="437"/>
                                        </p:tgtEl>
                                        <p:attrNameLst>
                                          <p:attrName>style.visibility</p:attrName>
                                        </p:attrNameLst>
                                      </p:cBhvr>
                                      <p:to>
                                        <p:strVal val="visible"/>
                                      </p:to>
                                    </p:set>
                                    <p:animEffect transition="in" filter="fade">
                                      <p:cBhvr>
                                        <p:cTn id="97" dur="10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41" name="Google Shape;841;p100"/>
          <p:cNvSpPr txBox="1">
            <a:spLocks noGrp="1"/>
          </p:cNvSpPr>
          <p:nvPr>
            <p:ph type="sldNum" idx="4294967295"/>
          </p:nvPr>
        </p:nvSpPr>
        <p:spPr>
          <a:xfrm>
            <a:off x="11855450" y="6378575"/>
            <a:ext cx="336550" cy="355600"/>
          </a:xfrm>
          <a:prstGeom prst="rect">
            <a:avLst/>
          </a:prstGeom>
        </p:spPr>
        <p:txBody>
          <a:bodyPr spcFirstLastPara="1" wrap="square" lIns="0" tIns="0" rIns="0" bIns="0" anchor="t" anchorCtr="0">
            <a:noAutofit/>
          </a:bodyPr>
          <a:lstStyle/>
          <a:p>
            <a:fld id="{00000000-1234-1234-1234-123412341234}" type="slidenum">
              <a:rPr lang="en-US"/>
              <a:pPr/>
              <a:t>19</a:t>
            </a:fld>
            <a:endParaRPr>
              <a:solidFill>
                <a:schemeClr val="dk2"/>
              </a:solidFill>
            </a:endParaRPr>
          </a:p>
        </p:txBody>
      </p:sp>
      <p:grpSp>
        <p:nvGrpSpPr>
          <p:cNvPr id="801" name="Google Shape;801;p100"/>
          <p:cNvGrpSpPr/>
          <p:nvPr/>
        </p:nvGrpSpPr>
        <p:grpSpPr>
          <a:xfrm>
            <a:off x="4710485" y="990867"/>
            <a:ext cx="4281361" cy="3603261"/>
            <a:chOff x="3652837" y="1058360"/>
            <a:chExt cx="3154864" cy="2524943"/>
          </a:xfrm>
        </p:grpSpPr>
        <p:sp>
          <p:nvSpPr>
            <p:cNvPr id="802" name="Google Shape;802;p100"/>
            <p:cNvSpPr/>
            <p:nvPr/>
          </p:nvSpPr>
          <p:spPr>
            <a:xfrm>
              <a:off x="4849302" y="3079475"/>
              <a:ext cx="1958400" cy="133500"/>
            </a:xfrm>
            <a:prstGeom prst="rect">
              <a:avLst/>
            </a:prstGeom>
            <a:solidFill>
              <a:srgbClr val="012964"/>
            </a:solidFill>
            <a:ln>
              <a:noFill/>
            </a:ln>
          </p:spPr>
          <p:txBody>
            <a:bodyPr spcFirstLastPara="1" wrap="square" lIns="91425" tIns="91425" rIns="91425" bIns="91425" anchor="ctr" anchorCtr="0">
              <a:noAutofit/>
            </a:bodyPr>
            <a:lstStyle/>
            <a:p>
              <a:endParaRPr/>
            </a:p>
          </p:txBody>
        </p:sp>
        <p:grpSp>
          <p:nvGrpSpPr>
            <p:cNvPr id="803" name="Google Shape;803;p100"/>
            <p:cNvGrpSpPr/>
            <p:nvPr/>
          </p:nvGrpSpPr>
          <p:grpSpPr>
            <a:xfrm>
              <a:off x="3652837" y="1058360"/>
              <a:ext cx="2253600" cy="2524943"/>
              <a:chOff x="3652837" y="1058360"/>
              <a:chExt cx="2253600" cy="2524943"/>
            </a:xfrm>
          </p:grpSpPr>
          <p:grpSp>
            <p:nvGrpSpPr>
              <p:cNvPr id="804" name="Google Shape;804;p100"/>
              <p:cNvGrpSpPr/>
              <p:nvPr/>
            </p:nvGrpSpPr>
            <p:grpSpPr>
              <a:xfrm>
                <a:off x="4808316" y="2800065"/>
                <a:ext cx="92400" cy="411825"/>
                <a:chOff x="845575" y="2563700"/>
                <a:chExt cx="92400" cy="411825"/>
              </a:xfrm>
            </p:grpSpPr>
            <p:cxnSp>
              <p:nvCxnSpPr>
                <p:cNvPr id="805" name="Google Shape;805;p100"/>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806" name="Google Shape;806;p10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endParaRPr/>
                </a:p>
              </p:txBody>
            </p:sp>
          </p:grpSp>
          <p:sp>
            <p:nvSpPr>
              <p:cNvPr id="807" name="Google Shape;807;p100"/>
              <p:cNvSpPr txBox="1"/>
              <p:nvPr/>
            </p:nvSpPr>
            <p:spPr>
              <a:xfrm>
                <a:off x="4808329" y="3211903"/>
                <a:ext cx="692700" cy="371400"/>
              </a:xfrm>
              <a:prstGeom prst="rect">
                <a:avLst/>
              </a:prstGeom>
              <a:noFill/>
              <a:ln>
                <a:noFill/>
              </a:ln>
            </p:spPr>
            <p:txBody>
              <a:bodyPr spcFirstLastPara="1" wrap="square" lIns="91425" tIns="91425" rIns="91425" bIns="91425" anchor="t" anchorCtr="0">
                <a:noAutofit/>
              </a:bodyPr>
              <a:lstStyle/>
              <a:p>
                <a:pPr>
                  <a:lnSpc>
                    <a:spcPct val="115000"/>
                  </a:lnSpc>
                  <a:spcAft>
                    <a:spcPts val="2133"/>
                  </a:spcAft>
                </a:pPr>
                <a:r>
                  <a:rPr lang="en-US" b="1">
                    <a:latin typeface="Roboto"/>
                    <a:ea typeface="Roboto"/>
                    <a:cs typeface="Roboto"/>
                    <a:sym typeface="Roboto"/>
                  </a:rPr>
                  <a:t>2018</a:t>
                </a:r>
                <a:endParaRPr b="1">
                  <a:latin typeface="Roboto"/>
                  <a:ea typeface="Roboto"/>
                  <a:cs typeface="Roboto"/>
                  <a:sym typeface="Roboto"/>
                </a:endParaRPr>
              </a:p>
            </p:txBody>
          </p:sp>
          <p:sp>
            <p:nvSpPr>
              <p:cNvPr id="808" name="Google Shape;808;p100"/>
              <p:cNvSpPr txBox="1"/>
              <p:nvPr/>
            </p:nvSpPr>
            <p:spPr>
              <a:xfrm>
                <a:off x="3652837" y="1058360"/>
                <a:ext cx="2253600" cy="1586100"/>
              </a:xfrm>
              <a:prstGeom prst="rect">
                <a:avLst/>
              </a:prstGeom>
              <a:noFill/>
              <a:ln>
                <a:noFill/>
              </a:ln>
            </p:spPr>
            <p:txBody>
              <a:bodyPr spcFirstLastPara="1" wrap="square" lIns="91425" tIns="91425" rIns="91425" bIns="91425" anchor="t" anchorCtr="0">
                <a:noAutofit/>
              </a:bodyPr>
              <a:lstStyle/>
              <a:p>
                <a:endParaRPr sz="1700" b="1" u="sng">
                  <a:solidFill>
                    <a:srgbClr val="243D7F"/>
                  </a:solidFill>
                  <a:latin typeface="Roboto"/>
                  <a:ea typeface="Roboto"/>
                  <a:cs typeface="Roboto"/>
                  <a:sym typeface="Roboto"/>
                </a:endParaRPr>
              </a:p>
              <a:p>
                <a:endParaRPr sz="1700" b="1" u="sng">
                  <a:solidFill>
                    <a:srgbClr val="243D7F"/>
                  </a:solidFill>
                  <a:latin typeface="Roboto"/>
                  <a:ea typeface="Roboto"/>
                  <a:cs typeface="Roboto"/>
                  <a:sym typeface="Roboto"/>
                </a:endParaRPr>
              </a:p>
              <a:p>
                <a:endParaRPr sz="1700" b="1" u="sng">
                  <a:solidFill>
                    <a:srgbClr val="243D7F"/>
                  </a:solidFill>
                  <a:latin typeface="Roboto"/>
                  <a:ea typeface="Roboto"/>
                  <a:cs typeface="Roboto"/>
                  <a:sym typeface="Roboto"/>
                </a:endParaRPr>
              </a:p>
              <a:p>
                <a:pPr>
                  <a:buClr>
                    <a:schemeClr val="dk1"/>
                  </a:buClr>
                  <a:buSzPts val="1100"/>
                </a:pPr>
                <a:r>
                  <a:rPr lang="en-US" sz="1700" b="1" u="sng">
                    <a:solidFill>
                      <a:srgbClr val="243D7F"/>
                    </a:solidFill>
                    <a:latin typeface="Roboto"/>
                    <a:ea typeface="Roboto"/>
                    <a:cs typeface="Roboto"/>
                    <a:sym typeface="Roboto"/>
                  </a:rPr>
                  <a:t>Mahindra Business Solutions</a:t>
                </a:r>
                <a:r>
                  <a:rPr lang="en-US" sz="1700" b="1">
                    <a:solidFill>
                      <a:srgbClr val="243D7F"/>
                    </a:solidFill>
                    <a:latin typeface="Roboto"/>
                    <a:ea typeface="Roboto"/>
                    <a:cs typeface="Roboto"/>
                    <a:sym typeface="Roboto"/>
                  </a:rPr>
                  <a:t>: </a:t>
                </a:r>
                <a:endParaRPr sz="1700" b="1">
                  <a:solidFill>
                    <a:srgbClr val="243D7F"/>
                  </a:solidFill>
                  <a:latin typeface="Roboto"/>
                  <a:ea typeface="Roboto"/>
                  <a:cs typeface="Roboto"/>
                  <a:sym typeface="Roboto"/>
                </a:endParaRPr>
              </a:p>
              <a:p>
                <a:pPr>
                  <a:buClr>
                    <a:schemeClr val="dk1"/>
                  </a:buClr>
                  <a:buSzPts val="1100"/>
                </a:pPr>
                <a:r>
                  <a:rPr lang="en-US" sz="1700">
                    <a:solidFill>
                      <a:srgbClr val="243D7F"/>
                    </a:solidFill>
                    <a:latin typeface="Roboto"/>
                    <a:ea typeface="Roboto"/>
                    <a:cs typeface="Roboto"/>
                    <a:sym typeface="Roboto"/>
                  </a:rPr>
                  <a:t>CRM and </a:t>
                </a:r>
                <a:r>
                  <a:rPr lang="en-US" sz="1700" b="1">
                    <a:solidFill>
                      <a:srgbClr val="243D7F"/>
                    </a:solidFill>
                    <a:latin typeface="Roboto"/>
                    <a:ea typeface="Roboto"/>
                    <a:cs typeface="Roboto"/>
                    <a:sym typeface="Roboto"/>
                  </a:rPr>
                  <a:t>Email Automation</a:t>
                </a:r>
                <a:endParaRPr sz="1700" b="1">
                  <a:solidFill>
                    <a:srgbClr val="243D7F"/>
                  </a:solidFill>
                  <a:latin typeface="Roboto"/>
                  <a:ea typeface="Roboto"/>
                  <a:cs typeface="Roboto"/>
                  <a:sym typeface="Roboto"/>
                </a:endParaRPr>
              </a:p>
              <a:p>
                <a:pPr>
                  <a:buClr>
                    <a:schemeClr val="dk1"/>
                  </a:buClr>
                  <a:buSzPts val="1100"/>
                </a:pPr>
                <a:r>
                  <a:rPr lang="en-US" sz="1700">
                    <a:solidFill>
                      <a:srgbClr val="243D7F"/>
                    </a:solidFill>
                    <a:latin typeface="Roboto"/>
                    <a:ea typeface="Roboto"/>
                    <a:cs typeface="Roboto"/>
                    <a:sym typeface="Roboto"/>
                  </a:rPr>
                  <a:t>End to End Mobile Apps</a:t>
                </a:r>
                <a:endParaRPr sz="1700">
                  <a:solidFill>
                    <a:srgbClr val="243D7F"/>
                  </a:solidFill>
                  <a:latin typeface="Roboto"/>
                  <a:ea typeface="Roboto"/>
                  <a:cs typeface="Roboto"/>
                  <a:sym typeface="Roboto"/>
                </a:endParaRPr>
              </a:p>
              <a:p>
                <a:pPr>
                  <a:buClr>
                    <a:schemeClr val="dk1"/>
                  </a:buClr>
                  <a:buSzPts val="1100"/>
                </a:pPr>
                <a:endParaRPr sz="1700">
                  <a:solidFill>
                    <a:srgbClr val="243D7F"/>
                  </a:solidFill>
                  <a:latin typeface="Roboto"/>
                  <a:ea typeface="Roboto"/>
                  <a:cs typeface="Roboto"/>
                  <a:sym typeface="Roboto"/>
                </a:endParaRPr>
              </a:p>
              <a:p>
                <a:pPr>
                  <a:buClr>
                    <a:schemeClr val="dk1"/>
                  </a:buClr>
                  <a:buSzPts val="1100"/>
                </a:pPr>
                <a:endParaRPr sz="1700" b="1">
                  <a:solidFill>
                    <a:srgbClr val="243D7F"/>
                  </a:solidFill>
                  <a:latin typeface="Roboto"/>
                  <a:ea typeface="Roboto"/>
                  <a:cs typeface="Roboto"/>
                  <a:sym typeface="Roboto"/>
                </a:endParaRPr>
              </a:p>
              <a:p>
                <a:endParaRPr sz="1700" b="1" u="sng">
                  <a:solidFill>
                    <a:srgbClr val="243D7F"/>
                  </a:solidFill>
                  <a:latin typeface="Roboto"/>
                  <a:ea typeface="Roboto"/>
                  <a:cs typeface="Roboto"/>
                  <a:sym typeface="Roboto"/>
                </a:endParaRPr>
              </a:p>
            </p:txBody>
          </p:sp>
        </p:grpSp>
      </p:grpSp>
      <p:grpSp>
        <p:nvGrpSpPr>
          <p:cNvPr id="809" name="Google Shape;809;p100"/>
          <p:cNvGrpSpPr/>
          <p:nvPr/>
        </p:nvGrpSpPr>
        <p:grpSpPr>
          <a:xfrm>
            <a:off x="8616912" y="3335054"/>
            <a:ext cx="4233233" cy="4202751"/>
            <a:chOff x="6760025" y="2701021"/>
            <a:chExt cx="3119400" cy="2945028"/>
          </a:xfrm>
        </p:grpSpPr>
        <p:sp>
          <p:nvSpPr>
            <p:cNvPr id="810" name="Google Shape;810;p100"/>
            <p:cNvSpPr/>
            <p:nvPr/>
          </p:nvSpPr>
          <p:spPr>
            <a:xfrm>
              <a:off x="6807650" y="3079475"/>
              <a:ext cx="2349300" cy="133500"/>
            </a:xfrm>
            <a:prstGeom prst="rect">
              <a:avLst/>
            </a:prstGeom>
            <a:solidFill>
              <a:srgbClr val="01B5AA"/>
            </a:solidFill>
            <a:ln>
              <a:noFill/>
            </a:ln>
          </p:spPr>
          <p:txBody>
            <a:bodyPr spcFirstLastPara="1" wrap="square" lIns="91425" tIns="91425" rIns="91425" bIns="91425" anchor="ctr" anchorCtr="0">
              <a:noAutofit/>
            </a:bodyPr>
            <a:lstStyle/>
            <a:p>
              <a:endParaRPr/>
            </a:p>
          </p:txBody>
        </p:sp>
        <p:grpSp>
          <p:nvGrpSpPr>
            <p:cNvPr id="811" name="Google Shape;811;p100"/>
            <p:cNvGrpSpPr/>
            <p:nvPr/>
          </p:nvGrpSpPr>
          <p:grpSpPr>
            <a:xfrm>
              <a:off x="6760025" y="2701021"/>
              <a:ext cx="3119400" cy="2945028"/>
              <a:chOff x="6760025" y="2701021"/>
              <a:chExt cx="3119400" cy="2945028"/>
            </a:xfrm>
          </p:grpSpPr>
          <p:grpSp>
            <p:nvGrpSpPr>
              <p:cNvPr id="812" name="Google Shape;812;p100"/>
              <p:cNvGrpSpPr/>
              <p:nvPr/>
            </p:nvGrpSpPr>
            <p:grpSpPr>
              <a:xfrm rot="10800000">
                <a:off x="6760035" y="3079467"/>
                <a:ext cx="92400" cy="411825"/>
                <a:chOff x="2070100" y="2563700"/>
                <a:chExt cx="92400" cy="411825"/>
              </a:xfrm>
            </p:grpSpPr>
            <p:cxnSp>
              <p:nvCxnSpPr>
                <p:cNvPr id="813" name="Google Shape;813;p100"/>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814" name="Google Shape;814;p100"/>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endParaRPr/>
                </a:p>
              </p:txBody>
            </p:sp>
          </p:grpSp>
          <p:sp>
            <p:nvSpPr>
              <p:cNvPr id="815" name="Google Shape;815;p100"/>
              <p:cNvSpPr txBox="1"/>
              <p:nvPr/>
            </p:nvSpPr>
            <p:spPr>
              <a:xfrm>
                <a:off x="6806235" y="2701021"/>
                <a:ext cx="745800" cy="371400"/>
              </a:xfrm>
              <a:prstGeom prst="rect">
                <a:avLst/>
              </a:prstGeom>
              <a:noFill/>
              <a:ln>
                <a:noFill/>
              </a:ln>
            </p:spPr>
            <p:txBody>
              <a:bodyPr spcFirstLastPara="1" wrap="square" lIns="91425" tIns="91425" rIns="91425" bIns="91425" anchor="t" anchorCtr="0">
                <a:noAutofit/>
              </a:bodyPr>
              <a:lstStyle/>
              <a:p>
                <a:pPr>
                  <a:lnSpc>
                    <a:spcPct val="115000"/>
                  </a:lnSpc>
                  <a:spcAft>
                    <a:spcPts val="2133"/>
                  </a:spcAft>
                </a:pPr>
                <a:r>
                  <a:rPr lang="en-US" b="1">
                    <a:latin typeface="Roboto"/>
                    <a:ea typeface="Roboto"/>
                    <a:cs typeface="Roboto"/>
                    <a:sym typeface="Roboto"/>
                  </a:rPr>
                  <a:t>2019</a:t>
                </a:r>
                <a:endParaRPr b="1">
                  <a:latin typeface="Roboto"/>
                  <a:ea typeface="Roboto"/>
                  <a:cs typeface="Roboto"/>
                  <a:sym typeface="Roboto"/>
                </a:endParaRPr>
              </a:p>
            </p:txBody>
          </p:sp>
          <p:sp>
            <p:nvSpPr>
              <p:cNvPr id="816" name="Google Shape;816;p100"/>
              <p:cNvSpPr txBox="1"/>
              <p:nvPr/>
            </p:nvSpPr>
            <p:spPr>
              <a:xfrm>
                <a:off x="6760025" y="4059949"/>
                <a:ext cx="3119400" cy="1586100"/>
              </a:xfrm>
              <a:prstGeom prst="rect">
                <a:avLst/>
              </a:prstGeom>
              <a:noFill/>
              <a:ln>
                <a:noFill/>
              </a:ln>
            </p:spPr>
            <p:txBody>
              <a:bodyPr spcFirstLastPara="1" wrap="square" lIns="91425" tIns="91425" rIns="91425" bIns="91425" anchor="t" anchorCtr="0">
                <a:noAutofit/>
              </a:bodyPr>
              <a:lstStyle/>
              <a:p>
                <a:r>
                  <a:rPr lang="en-US" sz="1700" b="1" u="sng">
                    <a:solidFill>
                      <a:srgbClr val="243D7F"/>
                    </a:solidFill>
                    <a:latin typeface="Roboto"/>
                    <a:ea typeface="Roboto"/>
                    <a:cs typeface="Roboto"/>
                    <a:sym typeface="Roboto"/>
                  </a:rPr>
                  <a:t>ASR Industries:</a:t>
                </a:r>
                <a:br>
                  <a:rPr lang="en-US" sz="1700" b="1" u="sng">
                    <a:solidFill>
                      <a:srgbClr val="243D7F"/>
                    </a:solidFill>
                    <a:latin typeface="Roboto"/>
                    <a:ea typeface="Roboto"/>
                    <a:cs typeface="Roboto"/>
                    <a:sym typeface="Roboto"/>
                  </a:rPr>
                </a:br>
                <a:r>
                  <a:rPr lang="en-US" sz="1700">
                    <a:solidFill>
                      <a:srgbClr val="243D7F"/>
                    </a:solidFill>
                    <a:latin typeface="Roboto"/>
                    <a:ea typeface="Roboto"/>
                    <a:cs typeface="Roboto"/>
                    <a:sym typeface="Roboto"/>
                  </a:rPr>
                  <a:t>Time Planning, </a:t>
                </a:r>
                <a:r>
                  <a:rPr lang="en-US" sz="1700" b="1">
                    <a:solidFill>
                      <a:srgbClr val="243D7F"/>
                    </a:solidFill>
                    <a:latin typeface="Roboto"/>
                    <a:ea typeface="Roboto"/>
                    <a:cs typeface="Roboto"/>
                    <a:sym typeface="Roboto"/>
                  </a:rPr>
                  <a:t>Enquiry </a:t>
                </a:r>
                <a:endParaRPr sz="1700" b="1">
                  <a:solidFill>
                    <a:srgbClr val="243D7F"/>
                  </a:solidFill>
                  <a:latin typeface="Roboto"/>
                  <a:ea typeface="Roboto"/>
                  <a:cs typeface="Roboto"/>
                  <a:sym typeface="Roboto"/>
                </a:endParaRPr>
              </a:p>
              <a:p>
                <a:r>
                  <a:rPr lang="en-US" sz="1700" b="1">
                    <a:solidFill>
                      <a:srgbClr val="243D7F"/>
                    </a:solidFill>
                    <a:latin typeface="Roboto"/>
                    <a:ea typeface="Roboto"/>
                    <a:cs typeface="Roboto"/>
                    <a:sym typeface="Roboto"/>
                  </a:rPr>
                  <a:t>Tracking</a:t>
                </a:r>
                <a:r>
                  <a:rPr lang="en-US" sz="1700">
                    <a:solidFill>
                      <a:srgbClr val="243D7F"/>
                    </a:solidFill>
                    <a:latin typeface="Roboto"/>
                    <a:ea typeface="Roboto"/>
                    <a:cs typeface="Roboto"/>
                    <a:sym typeface="Roboto"/>
                  </a:rPr>
                  <a:t>, Reminders and </a:t>
                </a:r>
                <a:endParaRPr sz="1700">
                  <a:solidFill>
                    <a:srgbClr val="243D7F"/>
                  </a:solidFill>
                  <a:latin typeface="Roboto"/>
                  <a:ea typeface="Roboto"/>
                  <a:cs typeface="Roboto"/>
                  <a:sym typeface="Roboto"/>
                </a:endParaRPr>
              </a:p>
              <a:p>
                <a:r>
                  <a:rPr lang="en-US" sz="1700">
                    <a:solidFill>
                      <a:srgbClr val="243D7F"/>
                    </a:solidFill>
                    <a:latin typeface="Roboto"/>
                    <a:ea typeface="Roboto"/>
                    <a:cs typeface="Roboto"/>
                    <a:sym typeface="Roboto"/>
                  </a:rPr>
                  <a:t>Notifications Platform</a:t>
                </a:r>
                <a:endParaRPr sz="1700">
                  <a:solidFill>
                    <a:srgbClr val="243D7F"/>
                  </a:solidFill>
                  <a:latin typeface="Roboto"/>
                  <a:ea typeface="Roboto"/>
                  <a:cs typeface="Roboto"/>
                  <a:sym typeface="Roboto"/>
                </a:endParaRPr>
              </a:p>
              <a:p>
                <a:endParaRPr sz="1700" b="1">
                  <a:solidFill>
                    <a:srgbClr val="243D7F"/>
                  </a:solidFill>
                  <a:latin typeface="Roboto"/>
                  <a:ea typeface="Roboto"/>
                  <a:cs typeface="Roboto"/>
                  <a:sym typeface="Roboto"/>
                </a:endParaRPr>
              </a:p>
              <a:p>
                <a:pPr>
                  <a:spcAft>
                    <a:spcPts val="2133"/>
                  </a:spcAft>
                </a:pPr>
                <a:endParaRPr sz="1700">
                  <a:solidFill>
                    <a:srgbClr val="243D7F"/>
                  </a:solidFill>
                  <a:latin typeface="Roboto"/>
                  <a:ea typeface="Roboto"/>
                  <a:cs typeface="Roboto"/>
                  <a:sym typeface="Roboto"/>
                </a:endParaRPr>
              </a:p>
            </p:txBody>
          </p:sp>
        </p:grpSp>
      </p:grpSp>
      <p:grpSp>
        <p:nvGrpSpPr>
          <p:cNvPr id="817" name="Google Shape;817;p100"/>
          <p:cNvGrpSpPr/>
          <p:nvPr/>
        </p:nvGrpSpPr>
        <p:grpSpPr>
          <a:xfrm>
            <a:off x="1437284" y="3335116"/>
            <a:ext cx="4888925" cy="3492752"/>
            <a:chOff x="1915997" y="2702596"/>
            <a:chExt cx="2933356" cy="2447504"/>
          </a:xfrm>
        </p:grpSpPr>
        <p:sp>
          <p:nvSpPr>
            <p:cNvPr id="818" name="Google Shape;818;p100"/>
            <p:cNvSpPr/>
            <p:nvPr/>
          </p:nvSpPr>
          <p:spPr>
            <a:xfrm>
              <a:off x="2890952" y="3079475"/>
              <a:ext cx="1958400" cy="133500"/>
            </a:xfrm>
            <a:prstGeom prst="rect">
              <a:avLst/>
            </a:prstGeom>
            <a:solidFill>
              <a:srgbClr val="01B5AA"/>
            </a:solidFill>
            <a:ln>
              <a:noFill/>
            </a:ln>
          </p:spPr>
          <p:txBody>
            <a:bodyPr spcFirstLastPara="1" wrap="square" lIns="91425" tIns="91425" rIns="91425" bIns="91425" anchor="ctr" anchorCtr="0">
              <a:noAutofit/>
            </a:bodyPr>
            <a:lstStyle/>
            <a:p>
              <a:endParaRPr/>
            </a:p>
          </p:txBody>
        </p:sp>
        <p:grpSp>
          <p:nvGrpSpPr>
            <p:cNvPr id="819" name="Google Shape;819;p100"/>
            <p:cNvGrpSpPr/>
            <p:nvPr/>
          </p:nvGrpSpPr>
          <p:grpSpPr>
            <a:xfrm>
              <a:off x="1915997" y="2702596"/>
              <a:ext cx="2736600" cy="2447504"/>
              <a:chOff x="1915997" y="2702596"/>
              <a:chExt cx="2736600" cy="2447504"/>
            </a:xfrm>
          </p:grpSpPr>
          <p:sp>
            <p:nvSpPr>
              <p:cNvPr id="820" name="Google Shape;820;p100"/>
              <p:cNvSpPr txBox="1"/>
              <p:nvPr/>
            </p:nvSpPr>
            <p:spPr>
              <a:xfrm>
                <a:off x="2910019" y="2702596"/>
                <a:ext cx="745800" cy="371400"/>
              </a:xfrm>
              <a:prstGeom prst="rect">
                <a:avLst/>
              </a:prstGeom>
              <a:noFill/>
              <a:ln>
                <a:noFill/>
              </a:ln>
            </p:spPr>
            <p:txBody>
              <a:bodyPr spcFirstLastPara="1" wrap="square" lIns="91425" tIns="91425" rIns="91425" bIns="91425" anchor="t" anchorCtr="0">
                <a:noAutofit/>
              </a:bodyPr>
              <a:lstStyle/>
              <a:p>
                <a:pPr>
                  <a:lnSpc>
                    <a:spcPct val="115000"/>
                  </a:lnSpc>
                  <a:spcAft>
                    <a:spcPts val="2133"/>
                  </a:spcAft>
                </a:pPr>
                <a:r>
                  <a:rPr lang="en-US" b="1">
                    <a:latin typeface="Roboto"/>
                    <a:ea typeface="Roboto"/>
                    <a:cs typeface="Roboto"/>
                    <a:sym typeface="Roboto"/>
                  </a:rPr>
                  <a:t>2018</a:t>
                </a:r>
                <a:endParaRPr b="1">
                  <a:latin typeface="Roboto"/>
                  <a:ea typeface="Roboto"/>
                  <a:cs typeface="Roboto"/>
                  <a:sym typeface="Roboto"/>
                </a:endParaRPr>
              </a:p>
            </p:txBody>
          </p:sp>
          <p:grpSp>
            <p:nvGrpSpPr>
              <p:cNvPr id="821" name="Google Shape;821;p100"/>
              <p:cNvGrpSpPr/>
              <p:nvPr/>
            </p:nvGrpSpPr>
            <p:grpSpPr>
              <a:xfrm rot="10800000">
                <a:off x="3092913" y="3079467"/>
                <a:ext cx="92400" cy="411825"/>
                <a:chOff x="1826260" y="2563700"/>
                <a:chExt cx="92400" cy="411825"/>
              </a:xfrm>
            </p:grpSpPr>
            <p:cxnSp>
              <p:nvCxnSpPr>
                <p:cNvPr id="822" name="Google Shape;822;p100"/>
                <p:cNvCxnSpPr/>
                <p:nvPr/>
              </p:nvCxnSpPr>
              <p:spPr>
                <a:xfrm>
                  <a:off x="187246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823" name="Google Shape;823;p100"/>
                <p:cNvSpPr/>
                <p:nvPr/>
              </p:nvSpPr>
              <p:spPr>
                <a:xfrm>
                  <a:off x="1826260" y="2563700"/>
                  <a:ext cx="92400" cy="92400"/>
                </a:xfrm>
                <a:prstGeom prst="ellipse">
                  <a:avLst/>
                </a:prstGeom>
                <a:solidFill>
                  <a:srgbClr val="000000"/>
                </a:solidFill>
                <a:ln>
                  <a:noFill/>
                </a:ln>
              </p:spPr>
              <p:txBody>
                <a:bodyPr spcFirstLastPara="1" wrap="square" lIns="91425" tIns="91425" rIns="91425" bIns="91425" anchor="ctr" anchorCtr="0">
                  <a:noAutofit/>
                </a:bodyPr>
                <a:lstStyle/>
                <a:p>
                  <a:endParaRPr/>
                </a:p>
              </p:txBody>
            </p:sp>
          </p:grpSp>
          <p:sp>
            <p:nvSpPr>
              <p:cNvPr id="824" name="Google Shape;824;p100"/>
              <p:cNvSpPr txBox="1"/>
              <p:nvPr/>
            </p:nvSpPr>
            <p:spPr>
              <a:xfrm>
                <a:off x="1915997" y="3470101"/>
                <a:ext cx="2736600" cy="1680000"/>
              </a:xfrm>
              <a:prstGeom prst="rect">
                <a:avLst/>
              </a:prstGeom>
              <a:noFill/>
              <a:ln>
                <a:noFill/>
              </a:ln>
            </p:spPr>
            <p:txBody>
              <a:bodyPr spcFirstLastPara="1" wrap="square" lIns="91425" tIns="91425" rIns="91425" bIns="91425" anchor="t" anchorCtr="0">
                <a:noAutofit/>
              </a:bodyPr>
              <a:lstStyle/>
              <a:p>
                <a:r>
                  <a:rPr lang="en-US" sz="1700" b="1" u="sng">
                    <a:solidFill>
                      <a:srgbClr val="243D7F"/>
                    </a:solidFill>
                    <a:latin typeface="Roboto"/>
                    <a:ea typeface="Roboto"/>
                    <a:cs typeface="Roboto"/>
                    <a:sym typeface="Roboto"/>
                  </a:rPr>
                  <a:t>Hind Aluminium, Elgris Solar</a:t>
                </a:r>
                <a:r>
                  <a:rPr lang="en-US" sz="1700" b="1">
                    <a:solidFill>
                      <a:srgbClr val="243D7F"/>
                    </a:solidFill>
                    <a:latin typeface="Roboto"/>
                    <a:ea typeface="Roboto"/>
                    <a:cs typeface="Roboto"/>
                    <a:sym typeface="Roboto"/>
                  </a:rPr>
                  <a:t>:</a:t>
                </a:r>
                <a:endParaRPr sz="1700" b="1">
                  <a:solidFill>
                    <a:srgbClr val="243D7F"/>
                  </a:solidFill>
                  <a:latin typeface="Roboto"/>
                  <a:ea typeface="Roboto"/>
                  <a:cs typeface="Roboto"/>
                  <a:sym typeface="Roboto"/>
                </a:endParaRPr>
              </a:p>
              <a:p>
                <a:r>
                  <a:rPr lang="en-US" sz="1700" b="1">
                    <a:solidFill>
                      <a:srgbClr val="243D7F"/>
                    </a:solidFill>
                    <a:latin typeface="Roboto"/>
                    <a:ea typeface="Roboto"/>
                    <a:cs typeface="Roboto"/>
                    <a:sym typeface="Roboto"/>
                  </a:rPr>
                  <a:t>Enterprise Platforms, Mobile Apps</a:t>
                </a:r>
                <a:endParaRPr sz="1700" b="1">
                  <a:solidFill>
                    <a:srgbClr val="243D7F"/>
                  </a:solidFill>
                  <a:latin typeface="Roboto"/>
                  <a:ea typeface="Roboto"/>
                  <a:cs typeface="Roboto"/>
                  <a:sym typeface="Roboto"/>
                </a:endParaRPr>
              </a:p>
              <a:p>
                <a:endParaRPr sz="1700" b="1">
                  <a:solidFill>
                    <a:srgbClr val="243D7F"/>
                  </a:solidFill>
                  <a:latin typeface="Roboto"/>
                  <a:ea typeface="Roboto"/>
                  <a:cs typeface="Roboto"/>
                  <a:sym typeface="Roboto"/>
                </a:endParaRPr>
              </a:p>
              <a:p>
                <a:pPr>
                  <a:spcAft>
                    <a:spcPts val="2133"/>
                  </a:spcAft>
                </a:pPr>
                <a:endParaRPr sz="1700" b="1">
                  <a:solidFill>
                    <a:srgbClr val="243D7F"/>
                  </a:solidFill>
                  <a:latin typeface="Roboto"/>
                  <a:ea typeface="Roboto"/>
                  <a:cs typeface="Roboto"/>
                  <a:sym typeface="Roboto"/>
                </a:endParaRPr>
              </a:p>
            </p:txBody>
          </p:sp>
        </p:grpSp>
      </p:grpSp>
      <p:pic>
        <p:nvPicPr>
          <p:cNvPr id="825" name="Google Shape;825;p100"/>
          <p:cNvPicPr preferRelativeResize="0"/>
          <p:nvPr/>
        </p:nvPicPr>
        <p:blipFill>
          <a:blip r:embed="rId3" cstate="print">
            <a:alphaModFix/>
          </a:blip>
          <a:stretch>
            <a:fillRect/>
          </a:stretch>
        </p:blipFill>
        <p:spPr>
          <a:xfrm>
            <a:off x="4834371" y="1237431"/>
            <a:ext cx="2523260" cy="617045"/>
          </a:xfrm>
          <a:prstGeom prst="rect">
            <a:avLst/>
          </a:prstGeom>
          <a:noFill/>
          <a:ln>
            <a:noFill/>
          </a:ln>
        </p:spPr>
      </p:pic>
      <p:pic>
        <p:nvPicPr>
          <p:cNvPr id="826" name="Google Shape;826;p100"/>
          <p:cNvPicPr preferRelativeResize="0"/>
          <p:nvPr/>
        </p:nvPicPr>
        <p:blipFill>
          <a:blip r:embed="rId4">
            <a:alphaModFix/>
          </a:blip>
          <a:stretch>
            <a:fillRect/>
          </a:stretch>
        </p:blipFill>
        <p:spPr>
          <a:xfrm>
            <a:off x="729434" y="506734"/>
            <a:ext cx="1869100" cy="1347749"/>
          </a:xfrm>
          <a:prstGeom prst="rect">
            <a:avLst/>
          </a:prstGeom>
          <a:noFill/>
          <a:ln>
            <a:noFill/>
          </a:ln>
        </p:spPr>
      </p:pic>
      <p:pic>
        <p:nvPicPr>
          <p:cNvPr id="827" name="Google Shape;827;p100"/>
          <p:cNvPicPr preferRelativeResize="0"/>
          <p:nvPr/>
        </p:nvPicPr>
        <p:blipFill rotWithShape="1">
          <a:blip r:embed="rId5">
            <a:alphaModFix/>
          </a:blip>
          <a:srcRect t="25172" b="26907"/>
          <a:stretch/>
        </p:blipFill>
        <p:spPr>
          <a:xfrm>
            <a:off x="4637451" y="5252585"/>
            <a:ext cx="3123767" cy="1347735"/>
          </a:xfrm>
          <a:prstGeom prst="rect">
            <a:avLst/>
          </a:prstGeom>
          <a:noFill/>
          <a:ln>
            <a:noFill/>
          </a:ln>
        </p:spPr>
      </p:pic>
      <p:pic>
        <p:nvPicPr>
          <p:cNvPr id="828" name="Google Shape;828;p100"/>
          <p:cNvPicPr preferRelativeResize="0"/>
          <p:nvPr/>
        </p:nvPicPr>
        <p:blipFill rotWithShape="1">
          <a:blip r:embed="rId6">
            <a:alphaModFix/>
          </a:blip>
          <a:srcRect t="19021" r="57976"/>
          <a:stretch/>
        </p:blipFill>
        <p:spPr>
          <a:xfrm>
            <a:off x="1631667" y="5094752"/>
            <a:ext cx="2369367" cy="1663433"/>
          </a:xfrm>
          <a:prstGeom prst="rect">
            <a:avLst/>
          </a:prstGeom>
          <a:noFill/>
          <a:ln>
            <a:noFill/>
          </a:ln>
        </p:spPr>
      </p:pic>
      <p:pic>
        <p:nvPicPr>
          <p:cNvPr id="829" name="Google Shape;829;p100"/>
          <p:cNvPicPr preferRelativeResize="0"/>
          <p:nvPr/>
        </p:nvPicPr>
        <p:blipFill>
          <a:blip r:embed="rId7" cstate="print">
            <a:alphaModFix/>
          </a:blip>
          <a:stretch>
            <a:fillRect/>
          </a:stretch>
        </p:blipFill>
        <p:spPr>
          <a:xfrm>
            <a:off x="9045718" y="4170605"/>
            <a:ext cx="1869100" cy="1257863"/>
          </a:xfrm>
          <a:prstGeom prst="rect">
            <a:avLst/>
          </a:prstGeom>
          <a:noFill/>
          <a:ln>
            <a:noFill/>
          </a:ln>
        </p:spPr>
      </p:pic>
      <p:grpSp>
        <p:nvGrpSpPr>
          <p:cNvPr id="830" name="Google Shape;830;p100"/>
          <p:cNvGrpSpPr/>
          <p:nvPr/>
        </p:nvGrpSpPr>
        <p:grpSpPr>
          <a:xfrm>
            <a:off x="116257" y="1334704"/>
            <a:ext cx="3403468" cy="3264237"/>
            <a:chOff x="495991" y="1299288"/>
            <a:chExt cx="2395009" cy="2287376"/>
          </a:xfrm>
        </p:grpSpPr>
        <p:sp>
          <p:nvSpPr>
            <p:cNvPr id="831" name="Google Shape;831;p100"/>
            <p:cNvSpPr/>
            <p:nvPr/>
          </p:nvSpPr>
          <p:spPr>
            <a:xfrm>
              <a:off x="932600" y="3079475"/>
              <a:ext cx="1958400" cy="133500"/>
            </a:xfrm>
            <a:prstGeom prst="rect">
              <a:avLst/>
            </a:prstGeom>
            <a:solidFill>
              <a:srgbClr val="012964"/>
            </a:solidFill>
            <a:ln>
              <a:noFill/>
            </a:ln>
          </p:spPr>
          <p:txBody>
            <a:bodyPr spcFirstLastPara="1" wrap="square" lIns="91425" tIns="91425" rIns="91425" bIns="91425" anchor="ctr" anchorCtr="0">
              <a:noAutofit/>
            </a:bodyPr>
            <a:lstStyle/>
            <a:p>
              <a:endParaRPr/>
            </a:p>
          </p:txBody>
        </p:sp>
        <p:grpSp>
          <p:nvGrpSpPr>
            <p:cNvPr id="832" name="Google Shape;832;p100"/>
            <p:cNvGrpSpPr/>
            <p:nvPr/>
          </p:nvGrpSpPr>
          <p:grpSpPr>
            <a:xfrm>
              <a:off x="495991" y="1299288"/>
              <a:ext cx="2253619" cy="2287376"/>
              <a:chOff x="495991" y="1299288"/>
              <a:chExt cx="2253619" cy="2287376"/>
            </a:xfrm>
          </p:grpSpPr>
          <p:sp>
            <p:nvSpPr>
              <p:cNvPr id="833" name="Google Shape;833;p100"/>
              <p:cNvSpPr txBox="1"/>
              <p:nvPr/>
            </p:nvSpPr>
            <p:spPr>
              <a:xfrm>
                <a:off x="495991" y="3215263"/>
                <a:ext cx="871200" cy="371400"/>
              </a:xfrm>
              <a:prstGeom prst="rect">
                <a:avLst/>
              </a:prstGeom>
              <a:noFill/>
              <a:ln>
                <a:noFill/>
              </a:ln>
            </p:spPr>
            <p:txBody>
              <a:bodyPr spcFirstLastPara="1" wrap="square" lIns="91425" tIns="91425" rIns="91425" bIns="91425" anchor="t" anchorCtr="0">
                <a:noAutofit/>
              </a:bodyPr>
              <a:lstStyle/>
              <a:p>
                <a:pPr algn="ctr">
                  <a:lnSpc>
                    <a:spcPct val="115000"/>
                  </a:lnSpc>
                  <a:spcAft>
                    <a:spcPts val="2133"/>
                  </a:spcAft>
                </a:pPr>
                <a:r>
                  <a:rPr lang="en-US" b="1" dirty="0">
                    <a:latin typeface="Roboto"/>
                    <a:ea typeface="Roboto"/>
                    <a:cs typeface="Roboto"/>
                    <a:sym typeface="Roboto"/>
                  </a:rPr>
                  <a:t>2017</a:t>
                </a:r>
                <a:endParaRPr b="1" dirty="0">
                  <a:latin typeface="Roboto"/>
                  <a:ea typeface="Roboto"/>
                  <a:cs typeface="Roboto"/>
                  <a:sym typeface="Roboto"/>
                </a:endParaRPr>
              </a:p>
            </p:txBody>
          </p:sp>
          <p:grpSp>
            <p:nvGrpSpPr>
              <p:cNvPr id="834" name="Google Shape;834;p100"/>
              <p:cNvGrpSpPr/>
              <p:nvPr/>
            </p:nvGrpSpPr>
            <p:grpSpPr>
              <a:xfrm>
                <a:off x="881025" y="2800065"/>
                <a:ext cx="92400" cy="411825"/>
                <a:chOff x="845575" y="2563700"/>
                <a:chExt cx="92400" cy="411825"/>
              </a:xfrm>
            </p:grpSpPr>
            <p:cxnSp>
              <p:nvCxnSpPr>
                <p:cNvPr id="835" name="Google Shape;835;p100"/>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836" name="Google Shape;836;p10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endParaRPr/>
                </a:p>
              </p:txBody>
            </p:sp>
          </p:grpSp>
          <p:sp>
            <p:nvSpPr>
              <p:cNvPr id="837" name="Google Shape;837;p100"/>
              <p:cNvSpPr txBox="1"/>
              <p:nvPr/>
            </p:nvSpPr>
            <p:spPr>
              <a:xfrm>
                <a:off x="496009" y="1299288"/>
                <a:ext cx="2253600" cy="943800"/>
              </a:xfrm>
              <a:prstGeom prst="rect">
                <a:avLst/>
              </a:prstGeom>
              <a:noFill/>
              <a:ln>
                <a:noFill/>
              </a:ln>
            </p:spPr>
            <p:txBody>
              <a:bodyPr spcFirstLastPara="1" wrap="square" lIns="91425" tIns="91425" rIns="91425" bIns="91425" anchor="t" anchorCtr="0">
                <a:noAutofit/>
              </a:bodyPr>
              <a:lstStyle/>
              <a:p>
                <a:pPr algn="just">
                  <a:spcAft>
                    <a:spcPts val="2133"/>
                  </a:spcAft>
                </a:pPr>
                <a:endParaRPr sz="1600" b="1">
                  <a:solidFill>
                    <a:srgbClr val="243D7F"/>
                  </a:solidFill>
                  <a:latin typeface="Montserrat"/>
                  <a:ea typeface="Montserrat"/>
                  <a:cs typeface="Montserrat"/>
                  <a:sym typeface="Montserrat"/>
                </a:endParaRPr>
              </a:p>
            </p:txBody>
          </p:sp>
        </p:grpSp>
      </p:grpSp>
      <p:sp>
        <p:nvSpPr>
          <p:cNvPr id="838" name="Google Shape;838;p100"/>
          <p:cNvSpPr txBox="1"/>
          <p:nvPr/>
        </p:nvSpPr>
        <p:spPr>
          <a:xfrm>
            <a:off x="541104" y="1731479"/>
            <a:ext cx="2872400" cy="1123200"/>
          </a:xfrm>
          <a:prstGeom prst="rect">
            <a:avLst/>
          </a:prstGeom>
          <a:noFill/>
          <a:ln>
            <a:noFill/>
          </a:ln>
        </p:spPr>
        <p:txBody>
          <a:bodyPr spcFirstLastPara="1" wrap="square" lIns="121897" tIns="121897" rIns="121897" bIns="121897" anchor="t" anchorCtr="0">
            <a:noAutofit/>
          </a:bodyPr>
          <a:lstStyle/>
          <a:p>
            <a:pPr>
              <a:buClr>
                <a:schemeClr val="dk1"/>
              </a:buClr>
              <a:buSzPts val="1100"/>
            </a:pPr>
            <a:r>
              <a:rPr lang="en-US" sz="1700" b="1" u="sng">
                <a:solidFill>
                  <a:srgbClr val="243D7F"/>
                </a:solidFill>
                <a:latin typeface="Roboto"/>
                <a:ea typeface="Roboto"/>
                <a:cs typeface="Roboto"/>
                <a:sym typeface="Roboto"/>
              </a:rPr>
              <a:t>Precision Camshafts</a:t>
            </a:r>
            <a:r>
              <a:rPr lang="en-US" sz="1700" b="1">
                <a:solidFill>
                  <a:srgbClr val="243D7F"/>
                </a:solidFill>
                <a:latin typeface="Roboto"/>
                <a:ea typeface="Roboto"/>
                <a:cs typeface="Roboto"/>
                <a:sym typeface="Roboto"/>
              </a:rPr>
              <a:t>: </a:t>
            </a:r>
            <a:endParaRPr sz="1700" b="1">
              <a:solidFill>
                <a:srgbClr val="243D7F"/>
              </a:solidFill>
              <a:latin typeface="Roboto"/>
              <a:ea typeface="Roboto"/>
              <a:cs typeface="Roboto"/>
              <a:sym typeface="Roboto"/>
            </a:endParaRPr>
          </a:p>
          <a:p>
            <a:pPr>
              <a:buClr>
                <a:schemeClr val="dk1"/>
              </a:buClr>
              <a:buSzPts val="1100"/>
            </a:pPr>
            <a:r>
              <a:rPr lang="en-US" sz="1700" b="1">
                <a:solidFill>
                  <a:srgbClr val="243D7F"/>
                </a:solidFill>
                <a:latin typeface="Roboto"/>
                <a:ea typeface="Roboto"/>
                <a:cs typeface="Roboto"/>
                <a:sym typeface="Roboto"/>
              </a:rPr>
              <a:t>Digital Foundry Solution</a:t>
            </a:r>
            <a:endParaRPr sz="1700" b="1">
              <a:solidFill>
                <a:srgbClr val="243D7F"/>
              </a:solidFill>
              <a:latin typeface="Roboto"/>
              <a:ea typeface="Roboto"/>
              <a:cs typeface="Roboto"/>
              <a:sym typeface="Roboto"/>
            </a:endParaRPr>
          </a:p>
          <a:p>
            <a:pPr>
              <a:buClr>
                <a:schemeClr val="dk1"/>
              </a:buClr>
              <a:buSzPts val="1100"/>
            </a:pPr>
            <a:r>
              <a:rPr lang="en-US" sz="1700">
                <a:solidFill>
                  <a:srgbClr val="243D7F"/>
                </a:solidFill>
                <a:latin typeface="Roboto"/>
                <a:ea typeface="Roboto"/>
                <a:cs typeface="Roboto"/>
                <a:sym typeface="Roboto"/>
              </a:rPr>
              <a:t>Melting, Machine Shop, Quality</a:t>
            </a:r>
            <a:endParaRPr sz="1700">
              <a:solidFill>
                <a:srgbClr val="243D7F"/>
              </a:solidFill>
              <a:latin typeface="Roboto"/>
              <a:ea typeface="Roboto"/>
              <a:cs typeface="Roboto"/>
              <a:sym typeface="Roboto"/>
            </a:endParaRPr>
          </a:p>
          <a:p>
            <a:pPr>
              <a:buClr>
                <a:schemeClr val="dk1"/>
              </a:buClr>
              <a:buSzPts val="1100"/>
            </a:pPr>
            <a:endParaRPr sz="1700" b="1">
              <a:solidFill>
                <a:srgbClr val="243D7F"/>
              </a:solidFill>
              <a:latin typeface="Roboto"/>
              <a:ea typeface="Roboto"/>
              <a:cs typeface="Roboto"/>
              <a:sym typeface="Roboto"/>
            </a:endParaRPr>
          </a:p>
          <a:p>
            <a:pPr algn="just">
              <a:buClr>
                <a:schemeClr val="dk1"/>
              </a:buClr>
              <a:buSzPts val="1100"/>
            </a:pPr>
            <a:endParaRPr sz="1700" b="1">
              <a:solidFill>
                <a:srgbClr val="243D7F"/>
              </a:solidFill>
              <a:latin typeface="Roboto"/>
              <a:ea typeface="Roboto"/>
              <a:cs typeface="Roboto"/>
              <a:sym typeface="Roboto"/>
            </a:endParaRPr>
          </a:p>
          <a:p>
            <a:pPr>
              <a:spcBef>
                <a:spcPts val="2133"/>
              </a:spcBef>
            </a:pPr>
            <a:endParaRPr sz="1700">
              <a:latin typeface="Roboto"/>
              <a:ea typeface="Roboto"/>
              <a:cs typeface="Roboto"/>
              <a:sym typeface="Roboto"/>
            </a:endParaRPr>
          </a:p>
        </p:txBody>
      </p:sp>
      <p:sp>
        <p:nvSpPr>
          <p:cNvPr id="839" name="Google Shape;839;p100"/>
          <p:cNvSpPr txBox="1"/>
          <p:nvPr/>
        </p:nvSpPr>
        <p:spPr>
          <a:xfrm>
            <a:off x="8581289" y="1462112"/>
            <a:ext cx="2798000" cy="2263600"/>
          </a:xfrm>
          <a:prstGeom prst="rect">
            <a:avLst/>
          </a:prstGeom>
          <a:noFill/>
          <a:ln>
            <a:noFill/>
          </a:ln>
        </p:spPr>
        <p:txBody>
          <a:bodyPr spcFirstLastPara="1" wrap="square" lIns="121897" tIns="121897" rIns="121897" bIns="121897" anchor="t" anchorCtr="0">
            <a:noAutofit/>
          </a:bodyPr>
          <a:lstStyle/>
          <a:p>
            <a:endParaRPr sz="1700" b="1" u="sng">
              <a:solidFill>
                <a:srgbClr val="243D7F"/>
              </a:solidFill>
              <a:latin typeface="Roboto"/>
              <a:ea typeface="Roboto"/>
              <a:cs typeface="Roboto"/>
              <a:sym typeface="Roboto"/>
            </a:endParaRPr>
          </a:p>
          <a:p>
            <a:r>
              <a:rPr lang="en-US" sz="1700" b="1" u="sng">
                <a:solidFill>
                  <a:srgbClr val="243D7F"/>
                </a:solidFill>
                <a:latin typeface="Roboto"/>
                <a:ea typeface="Roboto"/>
                <a:cs typeface="Roboto"/>
                <a:sym typeface="Roboto"/>
              </a:rPr>
              <a:t>Automotive MNC</a:t>
            </a:r>
            <a:r>
              <a:rPr lang="en-US" sz="1700" b="1">
                <a:solidFill>
                  <a:srgbClr val="243D7F"/>
                </a:solidFill>
                <a:latin typeface="Roboto"/>
                <a:ea typeface="Roboto"/>
                <a:cs typeface="Roboto"/>
                <a:sym typeface="Roboto"/>
              </a:rPr>
              <a:t>:</a:t>
            </a:r>
            <a:endParaRPr sz="1700" b="1">
              <a:solidFill>
                <a:srgbClr val="243D7F"/>
              </a:solidFill>
              <a:latin typeface="Roboto"/>
              <a:ea typeface="Roboto"/>
              <a:cs typeface="Roboto"/>
              <a:sym typeface="Roboto"/>
            </a:endParaRPr>
          </a:p>
          <a:p>
            <a:r>
              <a:rPr lang="en-US" sz="1700" b="1">
                <a:solidFill>
                  <a:srgbClr val="243D7F"/>
                </a:solidFill>
                <a:latin typeface="Roboto"/>
                <a:ea typeface="Roboto"/>
                <a:cs typeface="Roboto"/>
                <a:sym typeface="Roboto"/>
              </a:rPr>
              <a:t>Detroit, MI (USA)</a:t>
            </a:r>
            <a:endParaRPr sz="1700" b="1">
              <a:solidFill>
                <a:srgbClr val="243D7F"/>
              </a:solidFill>
              <a:latin typeface="Roboto"/>
              <a:ea typeface="Roboto"/>
              <a:cs typeface="Roboto"/>
              <a:sym typeface="Roboto"/>
            </a:endParaRPr>
          </a:p>
          <a:p>
            <a:endParaRPr sz="1700" b="1">
              <a:solidFill>
                <a:srgbClr val="243D7F"/>
              </a:solidFill>
              <a:latin typeface="Roboto"/>
              <a:ea typeface="Roboto"/>
              <a:cs typeface="Roboto"/>
              <a:sym typeface="Roboto"/>
            </a:endParaRPr>
          </a:p>
          <a:p>
            <a:r>
              <a:rPr lang="en-US" sz="1700" b="1">
                <a:solidFill>
                  <a:srgbClr val="243D7F"/>
                </a:solidFill>
                <a:latin typeface="Roboto"/>
                <a:ea typeface="Roboto"/>
                <a:cs typeface="Roboto"/>
                <a:sym typeface="Roboto"/>
              </a:rPr>
              <a:t>AI-based Computer Vision </a:t>
            </a:r>
            <a:r>
              <a:rPr lang="en-US" sz="1700">
                <a:solidFill>
                  <a:srgbClr val="243D7F"/>
                </a:solidFill>
                <a:latin typeface="Roboto"/>
                <a:ea typeface="Roboto"/>
                <a:cs typeface="Roboto"/>
                <a:sym typeface="Roboto"/>
              </a:rPr>
              <a:t>solution</a:t>
            </a:r>
            <a:endParaRPr sz="1700" u="sng">
              <a:solidFill>
                <a:srgbClr val="243D7F"/>
              </a:solidFill>
              <a:latin typeface="Roboto"/>
              <a:ea typeface="Roboto"/>
              <a:cs typeface="Roboto"/>
              <a:sym typeface="Roboto"/>
            </a:endParaRPr>
          </a:p>
          <a:p>
            <a:endParaRPr sz="1700">
              <a:solidFill>
                <a:srgbClr val="243D7F"/>
              </a:solidFill>
              <a:latin typeface="Roboto"/>
              <a:ea typeface="Roboto"/>
              <a:cs typeface="Roboto"/>
              <a:sym typeface="Roboto"/>
            </a:endParaRPr>
          </a:p>
          <a:p>
            <a:endParaRPr sz="1700">
              <a:solidFill>
                <a:srgbClr val="243D7F"/>
              </a:solidFill>
              <a:latin typeface="Roboto"/>
              <a:ea typeface="Roboto"/>
              <a:cs typeface="Roboto"/>
              <a:sym typeface="Roboto"/>
            </a:endParaRPr>
          </a:p>
          <a:p>
            <a:endParaRPr sz="1700" b="1">
              <a:solidFill>
                <a:srgbClr val="243D7F"/>
              </a:solidFill>
              <a:latin typeface="Roboto"/>
              <a:ea typeface="Roboto"/>
              <a:cs typeface="Roboto"/>
              <a:sym typeface="Roboto"/>
            </a:endParaRPr>
          </a:p>
          <a:p>
            <a:pPr>
              <a:spcAft>
                <a:spcPts val="2133"/>
              </a:spcAft>
            </a:pPr>
            <a:endParaRPr sz="1700">
              <a:solidFill>
                <a:srgbClr val="243D7F"/>
              </a:solidFill>
              <a:latin typeface="Roboto"/>
              <a:ea typeface="Roboto"/>
              <a:cs typeface="Roboto"/>
              <a:sym typeface="Roboto"/>
            </a:endParaRPr>
          </a:p>
        </p:txBody>
      </p:sp>
      <p:sp>
        <p:nvSpPr>
          <p:cNvPr id="840" name="Google Shape;840;p100"/>
          <p:cNvSpPr/>
          <p:nvPr/>
        </p:nvSpPr>
        <p:spPr>
          <a:xfrm>
            <a:off x="4686978" y="644704"/>
            <a:ext cx="2969904" cy="45719"/>
          </a:xfrm>
          <a:prstGeom prst="rect">
            <a:avLst/>
          </a:prstGeom>
          <a:gradFill>
            <a:gsLst>
              <a:gs pos="0">
                <a:srgbClr val="24B484"/>
              </a:gs>
              <a:gs pos="100000">
                <a:srgbClr val="223D7E"/>
              </a:gs>
            </a:gsLst>
            <a:lin ang="0" scaled="0"/>
          </a:gradFill>
          <a:ln>
            <a:noFill/>
          </a:ln>
        </p:spPr>
        <p:txBody>
          <a:bodyPr spcFirstLastPara="1" wrap="square" lIns="85931" tIns="85931" rIns="85931" bIns="85931" anchor="ctr" anchorCtr="0">
            <a:noAutofit/>
          </a:bodyPr>
          <a:lstStyle/>
          <a:p>
            <a:pPr>
              <a:buClr>
                <a:srgbClr val="000000"/>
              </a:buClr>
              <a:buSzPts val="1400"/>
            </a:pPr>
            <a:endParaRPr sz="190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xmlns="" id="{933145CE-2AC3-49DA-9435-7357115B08E5}"/>
              </a:ext>
            </a:extLst>
          </p:cNvPr>
          <p:cNvSpPr txBox="1"/>
          <p:nvPr/>
        </p:nvSpPr>
        <p:spPr>
          <a:xfrm>
            <a:off x="3062208" y="95143"/>
            <a:ext cx="6623929" cy="523220"/>
          </a:xfrm>
          <a:prstGeom prst="rect">
            <a:avLst/>
          </a:prstGeom>
          <a:noFill/>
        </p:spPr>
        <p:txBody>
          <a:bodyPr wrap="none" rtlCol="0">
            <a:spAutoFit/>
          </a:bodyPr>
          <a:lstStyle/>
          <a:p>
            <a:r>
              <a:rPr lang="en-IN" sz="2800" dirty="0">
                <a:latin typeface="Roboto" panose="02000000000000000000" pitchFamily="2" charset="0"/>
                <a:ea typeface="Roboto" panose="02000000000000000000" pitchFamily="2" charset="0"/>
              </a:rPr>
              <a:t>Leading through Enterprise Technology</a:t>
            </a:r>
          </a:p>
        </p:txBody>
      </p:sp>
    </p:spTree>
    <p:extLst>
      <p:ext uri="{BB962C8B-B14F-4D97-AF65-F5344CB8AC3E}">
        <p14:creationId xmlns:p14="http://schemas.microsoft.com/office/powerpoint/2010/main" xmlns="" val="40689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1000"/>
                                        <p:tgtEl>
                                          <p:spTgt spid="8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30"/>
                                        </p:tgtEl>
                                        <p:attrNameLst>
                                          <p:attrName>style.visibility</p:attrName>
                                        </p:attrNameLst>
                                      </p:cBhvr>
                                      <p:to>
                                        <p:strVal val="visible"/>
                                      </p:to>
                                    </p:set>
                                    <p:animEffect transition="in" filter="fade">
                                      <p:cBhvr>
                                        <p:cTn id="11" dur="1000"/>
                                        <p:tgtEl>
                                          <p:spTgt spid="83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28"/>
                                        </p:tgtEl>
                                        <p:attrNameLst>
                                          <p:attrName>style.visibility</p:attrName>
                                        </p:attrNameLst>
                                      </p:cBhvr>
                                      <p:to>
                                        <p:strVal val="visible"/>
                                      </p:to>
                                    </p:set>
                                    <p:animEffect transition="in" filter="fade">
                                      <p:cBhvr>
                                        <p:cTn id="15" dur="1000"/>
                                        <p:tgtEl>
                                          <p:spTgt spid="82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17"/>
                                        </p:tgtEl>
                                        <p:attrNameLst>
                                          <p:attrName>style.visibility</p:attrName>
                                        </p:attrNameLst>
                                      </p:cBhvr>
                                      <p:to>
                                        <p:strVal val="visible"/>
                                      </p:to>
                                    </p:set>
                                    <p:animEffect transition="in" filter="fade">
                                      <p:cBhvr>
                                        <p:cTn id="19" dur="1000"/>
                                        <p:tgtEl>
                                          <p:spTgt spid="81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27"/>
                                        </p:tgtEl>
                                        <p:attrNameLst>
                                          <p:attrName>style.visibility</p:attrName>
                                        </p:attrNameLst>
                                      </p:cBhvr>
                                      <p:to>
                                        <p:strVal val="visible"/>
                                      </p:to>
                                    </p:set>
                                    <p:animEffect transition="in" filter="fade">
                                      <p:cBhvr>
                                        <p:cTn id="23" dur="600"/>
                                        <p:tgtEl>
                                          <p:spTgt spid="827"/>
                                        </p:tgtEl>
                                      </p:cBhvr>
                                    </p:animEffect>
                                  </p:childTnLst>
                                </p:cTn>
                              </p:par>
                            </p:childTnLst>
                          </p:cTn>
                        </p:par>
                        <p:par>
                          <p:cTn id="24" fill="hold">
                            <p:stCondLst>
                              <p:cond delay="4600"/>
                            </p:stCondLst>
                            <p:childTnLst>
                              <p:par>
                                <p:cTn id="25" presetID="10" presetClass="entr" presetSubtype="0" fill="hold" nodeType="afterEffect">
                                  <p:stCondLst>
                                    <p:cond delay="0"/>
                                  </p:stCondLst>
                                  <p:childTnLst>
                                    <p:set>
                                      <p:cBhvr>
                                        <p:cTn id="26" dur="1" fill="hold">
                                          <p:stCondLst>
                                            <p:cond delay="0"/>
                                          </p:stCondLst>
                                        </p:cTn>
                                        <p:tgtEl>
                                          <p:spTgt spid="825"/>
                                        </p:tgtEl>
                                        <p:attrNameLst>
                                          <p:attrName>style.visibility</p:attrName>
                                        </p:attrNameLst>
                                      </p:cBhvr>
                                      <p:to>
                                        <p:strVal val="visible"/>
                                      </p:to>
                                    </p:set>
                                    <p:animEffect transition="in" filter="fade">
                                      <p:cBhvr>
                                        <p:cTn id="27" dur="1000"/>
                                        <p:tgtEl>
                                          <p:spTgt spid="825"/>
                                        </p:tgtEl>
                                      </p:cBhvr>
                                    </p:animEffect>
                                  </p:childTnLst>
                                </p:cTn>
                              </p:par>
                            </p:childTnLst>
                          </p:cTn>
                        </p:par>
                        <p:par>
                          <p:cTn id="28" fill="hold">
                            <p:stCondLst>
                              <p:cond delay="5600"/>
                            </p:stCondLst>
                            <p:childTnLst>
                              <p:par>
                                <p:cTn id="29" presetID="10" presetClass="entr" presetSubtype="0" fill="hold" nodeType="afterEffect">
                                  <p:stCondLst>
                                    <p:cond delay="0"/>
                                  </p:stCondLst>
                                  <p:childTnLst>
                                    <p:set>
                                      <p:cBhvr>
                                        <p:cTn id="30" dur="1" fill="hold">
                                          <p:stCondLst>
                                            <p:cond delay="0"/>
                                          </p:stCondLst>
                                        </p:cTn>
                                        <p:tgtEl>
                                          <p:spTgt spid="801"/>
                                        </p:tgtEl>
                                        <p:attrNameLst>
                                          <p:attrName>style.visibility</p:attrName>
                                        </p:attrNameLst>
                                      </p:cBhvr>
                                      <p:to>
                                        <p:strVal val="visible"/>
                                      </p:to>
                                    </p:set>
                                    <p:animEffect transition="in" filter="fade">
                                      <p:cBhvr>
                                        <p:cTn id="31" dur="1000"/>
                                        <p:tgtEl>
                                          <p:spTgt spid="801"/>
                                        </p:tgtEl>
                                      </p:cBhvr>
                                    </p:animEffect>
                                  </p:childTnLst>
                                </p:cTn>
                              </p:par>
                              <p:par>
                                <p:cTn id="32" presetID="10" presetClass="entr" presetSubtype="0" fill="hold" nodeType="withEffect">
                                  <p:stCondLst>
                                    <p:cond delay="0"/>
                                  </p:stCondLst>
                                  <p:childTnLst>
                                    <p:set>
                                      <p:cBhvr>
                                        <p:cTn id="33" dur="1" fill="hold">
                                          <p:stCondLst>
                                            <p:cond delay="0"/>
                                          </p:stCondLst>
                                        </p:cTn>
                                        <p:tgtEl>
                                          <p:spTgt spid="829"/>
                                        </p:tgtEl>
                                        <p:attrNameLst>
                                          <p:attrName>style.visibility</p:attrName>
                                        </p:attrNameLst>
                                      </p:cBhvr>
                                      <p:to>
                                        <p:strVal val="visible"/>
                                      </p:to>
                                    </p:set>
                                    <p:animEffect transition="in" filter="fade">
                                      <p:cBhvr>
                                        <p:cTn id="34" dur="1000"/>
                                        <p:tgtEl>
                                          <p:spTgt spid="829"/>
                                        </p:tgtEl>
                                      </p:cBhvr>
                                    </p:animEffect>
                                  </p:childTnLst>
                                </p:cTn>
                              </p:par>
                            </p:childTnLst>
                          </p:cTn>
                        </p:par>
                        <p:par>
                          <p:cTn id="35" fill="hold">
                            <p:stCondLst>
                              <p:cond delay="6600"/>
                            </p:stCondLst>
                            <p:childTnLst>
                              <p:par>
                                <p:cTn id="36" presetID="10" presetClass="entr" presetSubtype="0" fill="hold" nodeType="afterEffect">
                                  <p:stCondLst>
                                    <p:cond delay="0"/>
                                  </p:stCondLst>
                                  <p:childTnLst>
                                    <p:set>
                                      <p:cBhvr>
                                        <p:cTn id="37" dur="1" fill="hold">
                                          <p:stCondLst>
                                            <p:cond delay="0"/>
                                          </p:stCondLst>
                                        </p:cTn>
                                        <p:tgtEl>
                                          <p:spTgt spid="809"/>
                                        </p:tgtEl>
                                        <p:attrNameLst>
                                          <p:attrName>style.visibility</p:attrName>
                                        </p:attrNameLst>
                                      </p:cBhvr>
                                      <p:to>
                                        <p:strVal val="visible"/>
                                      </p:to>
                                    </p:set>
                                    <p:animEffect transition="in" filter="fade">
                                      <p:cBhvr>
                                        <p:cTn id="38" dur="1000"/>
                                        <p:tgtEl>
                                          <p:spTgt spid="809"/>
                                        </p:tgtEl>
                                      </p:cBhvr>
                                    </p:animEffect>
                                  </p:childTnLst>
                                </p:cTn>
                              </p:par>
                            </p:childTnLst>
                          </p:cTn>
                        </p:par>
                        <p:par>
                          <p:cTn id="39" fill="hold">
                            <p:stCondLst>
                              <p:cond delay="7600"/>
                            </p:stCondLst>
                            <p:childTnLst>
                              <p:par>
                                <p:cTn id="40" presetID="10" presetClass="entr" presetSubtype="0" fill="hold" nodeType="afterEffect">
                                  <p:stCondLst>
                                    <p:cond delay="0"/>
                                  </p:stCondLst>
                                  <p:childTnLst>
                                    <p:set>
                                      <p:cBhvr>
                                        <p:cTn id="41" dur="1" fill="hold">
                                          <p:stCondLst>
                                            <p:cond delay="0"/>
                                          </p:stCondLst>
                                        </p:cTn>
                                        <p:tgtEl>
                                          <p:spTgt spid="839"/>
                                        </p:tgtEl>
                                        <p:attrNameLst>
                                          <p:attrName>style.visibility</p:attrName>
                                        </p:attrNameLst>
                                      </p:cBhvr>
                                      <p:to>
                                        <p:strVal val="visible"/>
                                      </p:to>
                                    </p:set>
                                    <p:animEffect transition="in" filter="fade">
                                      <p:cBhvr>
                                        <p:cTn id="42" dur="14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xmlns="" id="{95B3E69F-B683-4046-AF53-1AB085247C4C}"/>
              </a:ext>
            </a:extLst>
          </p:cNvPr>
          <p:cNvSpPr>
            <a:spLocks noGrp="1"/>
          </p:cNvSpPr>
          <p:nvPr>
            <p:ph type="title"/>
          </p:nvPr>
        </p:nvSpPr>
        <p:spPr>
          <a:xfrm>
            <a:off x="838200" y="365126"/>
            <a:ext cx="10783957" cy="589032"/>
          </a:xfrm>
          <a:ln>
            <a:noFill/>
          </a:ln>
        </p:spPr>
        <p:txBody>
          <a:bodyPr>
            <a:normAutofit fontScale="90000"/>
          </a:bodyPr>
          <a:lstStyle/>
          <a:p>
            <a:r>
              <a:rPr lang="en-IN" dirty="0">
                <a:latin typeface="Roboto" panose="02000000000000000000" pitchFamily="2" charset="0"/>
                <a:ea typeface="Roboto" panose="02000000000000000000" pitchFamily="2" charset="0"/>
              </a:rPr>
              <a:t>Group Vision and Mission</a:t>
            </a:r>
          </a:p>
        </p:txBody>
      </p:sp>
      <p:cxnSp>
        <p:nvCxnSpPr>
          <p:cNvPr id="5" name="Straight Connector 4">
            <a:extLst>
              <a:ext uri="{FF2B5EF4-FFF2-40B4-BE49-F238E27FC236}">
                <a16:creationId xmlns:a16="http://schemas.microsoft.com/office/drawing/2014/main" xmlns="" id="{949D0E3A-D7B9-478A-83A9-1991EB94A865}"/>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A05BA0D0-911E-43E9-A528-782A2D590E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19785" y="4717377"/>
            <a:ext cx="719633" cy="1509956"/>
          </a:xfrm>
          <a:prstGeom prst="rect">
            <a:avLst/>
          </a:prstGeom>
        </p:spPr>
      </p:pic>
      <p:sp>
        <p:nvSpPr>
          <p:cNvPr id="12" name="TextBox 11">
            <a:extLst>
              <a:ext uri="{FF2B5EF4-FFF2-40B4-BE49-F238E27FC236}">
                <a16:creationId xmlns:a16="http://schemas.microsoft.com/office/drawing/2014/main" xmlns="" id="{4629066B-0F26-4E04-95CD-A9EA1DCA1E51}"/>
              </a:ext>
            </a:extLst>
          </p:cNvPr>
          <p:cNvSpPr txBox="1"/>
          <p:nvPr/>
        </p:nvSpPr>
        <p:spPr>
          <a:xfrm>
            <a:off x="914401" y="1770669"/>
            <a:ext cx="11065564" cy="1685526"/>
          </a:xfrm>
          <a:prstGeom prst="rect">
            <a:avLst/>
          </a:prstGeom>
          <a:noFill/>
        </p:spPr>
        <p:txBody>
          <a:bodyPr wrap="square" rtlCol="0">
            <a:spAutoFit/>
          </a:bodyPr>
          <a:lstStyle/>
          <a:p>
            <a:pPr algn="ctr">
              <a:lnSpc>
                <a:spcPct val="150000"/>
              </a:lnSpc>
            </a:pPr>
            <a:r>
              <a:rPr lang="en-IN" sz="2400" i="1" dirty="0">
                <a:latin typeface="Segoe UI Light" panose="020B0502040204020203" pitchFamily="34" charset="0"/>
                <a:cs typeface="Segoe UI Light" panose="020B0502040204020203" pitchFamily="34" charset="0"/>
              </a:rPr>
              <a:t>“To believe in possibilities and maintain excellent quality and customer delight in verticals that we operate in, while endorsing our values and serving the community by contributing towards their growth.”</a:t>
            </a:r>
          </a:p>
        </p:txBody>
      </p:sp>
      <p:sp>
        <p:nvSpPr>
          <p:cNvPr id="3" name="TextBox 2">
            <a:extLst>
              <a:ext uri="{FF2B5EF4-FFF2-40B4-BE49-F238E27FC236}">
                <a16:creationId xmlns:a16="http://schemas.microsoft.com/office/drawing/2014/main" xmlns="" id="{53090A36-0AD8-4243-9489-8743741D388B}"/>
              </a:ext>
            </a:extLst>
          </p:cNvPr>
          <p:cNvSpPr txBox="1"/>
          <p:nvPr/>
        </p:nvSpPr>
        <p:spPr>
          <a:xfrm>
            <a:off x="5637380" y="1297754"/>
            <a:ext cx="917239" cy="369332"/>
          </a:xfrm>
          <a:prstGeom prst="rect">
            <a:avLst/>
          </a:prstGeom>
          <a:noFill/>
        </p:spPr>
        <p:txBody>
          <a:bodyPr wrap="none" rtlCol="0">
            <a:spAutoFit/>
          </a:bodyPr>
          <a:lstStyle/>
          <a:p>
            <a:pPr algn="ctr"/>
            <a:r>
              <a:rPr lang="en-IN" u="sng" dirty="0">
                <a:latin typeface="Roboto" panose="02000000000000000000" pitchFamily="2" charset="0"/>
                <a:ea typeface="Roboto" panose="02000000000000000000" pitchFamily="2" charset="0"/>
              </a:rPr>
              <a:t>VISION</a:t>
            </a:r>
          </a:p>
        </p:txBody>
      </p:sp>
      <p:sp>
        <p:nvSpPr>
          <p:cNvPr id="13" name="TextBox 12">
            <a:extLst>
              <a:ext uri="{FF2B5EF4-FFF2-40B4-BE49-F238E27FC236}">
                <a16:creationId xmlns:a16="http://schemas.microsoft.com/office/drawing/2014/main" xmlns="" id="{6A05F3B4-511A-4936-928B-69F78FFA33A8}"/>
              </a:ext>
            </a:extLst>
          </p:cNvPr>
          <p:cNvSpPr txBox="1"/>
          <p:nvPr/>
        </p:nvSpPr>
        <p:spPr>
          <a:xfrm>
            <a:off x="5542001" y="3921312"/>
            <a:ext cx="1107996" cy="369332"/>
          </a:xfrm>
          <a:prstGeom prst="rect">
            <a:avLst/>
          </a:prstGeom>
          <a:noFill/>
        </p:spPr>
        <p:txBody>
          <a:bodyPr wrap="none" rtlCol="0">
            <a:spAutoFit/>
          </a:bodyPr>
          <a:lstStyle/>
          <a:p>
            <a:r>
              <a:rPr lang="en-IN" u="sng" dirty="0">
                <a:latin typeface="Roboto" panose="02000000000000000000" pitchFamily="2" charset="0"/>
                <a:ea typeface="Roboto" panose="02000000000000000000" pitchFamily="2" charset="0"/>
              </a:rPr>
              <a:t>MISSION</a:t>
            </a:r>
          </a:p>
        </p:txBody>
      </p:sp>
      <p:sp>
        <p:nvSpPr>
          <p:cNvPr id="14" name="TextBox 13">
            <a:extLst>
              <a:ext uri="{FF2B5EF4-FFF2-40B4-BE49-F238E27FC236}">
                <a16:creationId xmlns:a16="http://schemas.microsoft.com/office/drawing/2014/main" xmlns="" id="{A3B540DF-5DAA-4399-A9F3-5BD343030932}"/>
              </a:ext>
            </a:extLst>
          </p:cNvPr>
          <p:cNvSpPr txBox="1"/>
          <p:nvPr/>
        </p:nvSpPr>
        <p:spPr>
          <a:xfrm>
            <a:off x="838200" y="4385557"/>
            <a:ext cx="11141765" cy="1131528"/>
          </a:xfrm>
          <a:prstGeom prst="rect">
            <a:avLst/>
          </a:prstGeom>
          <a:noFill/>
        </p:spPr>
        <p:txBody>
          <a:bodyPr wrap="square" rtlCol="0">
            <a:spAutoFit/>
          </a:bodyPr>
          <a:lstStyle/>
          <a:p>
            <a:pPr algn="ctr">
              <a:lnSpc>
                <a:spcPct val="150000"/>
              </a:lnSpc>
            </a:pPr>
            <a:r>
              <a:rPr lang="en-IN" sz="2400" i="1" dirty="0">
                <a:latin typeface="Segoe UI Light" panose="020B0502040204020203" pitchFamily="34" charset="0"/>
                <a:ea typeface="Roboto" panose="02000000000000000000" pitchFamily="2" charset="0"/>
                <a:cs typeface="Segoe UI Light" panose="020B0502040204020203" pitchFamily="34" charset="0"/>
              </a:rPr>
              <a:t>“Generating employment, Improving Lifestyle and thereby </a:t>
            </a:r>
          </a:p>
          <a:p>
            <a:pPr algn="ctr">
              <a:lnSpc>
                <a:spcPct val="150000"/>
              </a:lnSpc>
            </a:pPr>
            <a:r>
              <a:rPr lang="en-IN" sz="2400" b="1" i="1" dirty="0">
                <a:latin typeface="Segoe UI Light" panose="020B0502040204020203" pitchFamily="34" charset="0"/>
                <a:ea typeface="Roboto" panose="02000000000000000000" pitchFamily="2" charset="0"/>
                <a:cs typeface="Segoe UI Light" panose="020B0502040204020203" pitchFamily="34" charset="0"/>
              </a:rPr>
              <a:t>Empowering </a:t>
            </a:r>
            <a:r>
              <a:rPr lang="en-IN" sz="2400" b="1" i="1" dirty="0" err="1">
                <a:latin typeface="Segoe UI Light" panose="020B0502040204020203" pitchFamily="34" charset="0"/>
                <a:ea typeface="Roboto" panose="02000000000000000000" pitchFamily="2" charset="0"/>
                <a:cs typeface="Segoe UI Light" panose="020B0502040204020203" pitchFamily="34" charset="0"/>
              </a:rPr>
              <a:t>Solapurkars</a:t>
            </a:r>
            <a:r>
              <a:rPr lang="en-IN" sz="2400" i="1" dirty="0">
                <a:latin typeface="Segoe UI Light" panose="020B0502040204020203" pitchFamily="34" charset="0"/>
                <a:ea typeface="Roboto" panose="02000000000000000000" pitchFamily="2" charset="0"/>
                <a:cs typeface="Segoe UI Light" panose="020B0502040204020203" pitchFamily="34" charset="0"/>
              </a:rPr>
              <a:t>”</a:t>
            </a:r>
            <a:endParaRPr lang="en-IN" sz="24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4608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84F7F47-E582-4DCF-AC79-65CFD309F144}"/>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DF7B6747-825B-4938-BB8C-8DE065EA5721}"/>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EE7401A-BE2A-4275-877A-1F2986CCCEA4}"/>
              </a:ext>
            </a:extLst>
          </p:cNvPr>
          <p:cNvSpPr/>
          <p:nvPr/>
        </p:nvSpPr>
        <p:spPr>
          <a:xfrm>
            <a:off x="636105" y="396186"/>
            <a:ext cx="5459896" cy="503583"/>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panose="02000000000000000000" pitchFamily="2" charset="0"/>
                <a:ea typeface="Roboto" panose="02000000000000000000" pitchFamily="2" charset="0"/>
              </a:rPr>
              <a:t>BUILDING A NEW SOLAPUR</a:t>
            </a:r>
          </a:p>
        </p:txBody>
      </p:sp>
      <p:pic>
        <p:nvPicPr>
          <p:cNvPr id="7" name="Picture 6">
            <a:extLst>
              <a:ext uri="{FF2B5EF4-FFF2-40B4-BE49-F238E27FC236}">
                <a16:creationId xmlns:a16="http://schemas.microsoft.com/office/drawing/2014/main" xmlns="" id="{476F6435-9EC9-41A0-A288-356623554BB7}"/>
              </a:ext>
            </a:extLst>
          </p:cNvPr>
          <p:cNvPicPr>
            <a:picLocks noChangeAspect="1"/>
          </p:cNvPicPr>
          <p:nvPr/>
        </p:nvPicPr>
        <p:blipFill>
          <a:blip r:embed="rId2">
            <a:extLst>
              <a:ext uri="{28A0092B-C50C-407E-A947-70E740481C1C}">
                <a14:useLocalDpi xmlns:a14="http://schemas.microsoft.com/office/drawing/2010/main" xmlns="" val="0"/>
              </a:ext>
            </a:extLst>
          </a:blip>
          <a:srcRect/>
          <a:stretch/>
        </p:blipFill>
        <p:spPr>
          <a:xfrm>
            <a:off x="861392" y="1033765"/>
            <a:ext cx="4977098" cy="5058232"/>
          </a:xfrm>
          <a:prstGeom prst="rect">
            <a:avLst/>
          </a:prstGeom>
        </p:spPr>
      </p:pic>
      <p:sp>
        <p:nvSpPr>
          <p:cNvPr id="8" name="TextBox 7">
            <a:extLst>
              <a:ext uri="{FF2B5EF4-FFF2-40B4-BE49-F238E27FC236}">
                <a16:creationId xmlns:a16="http://schemas.microsoft.com/office/drawing/2014/main" xmlns="" id="{E634218D-09B3-445D-B28C-7DE98C13AB2D}"/>
              </a:ext>
            </a:extLst>
          </p:cNvPr>
          <p:cNvSpPr txBox="1"/>
          <p:nvPr/>
        </p:nvSpPr>
        <p:spPr>
          <a:xfrm>
            <a:off x="1280497" y="3455679"/>
            <a:ext cx="1372922" cy="369332"/>
          </a:xfrm>
          <a:prstGeom prst="rect">
            <a:avLst/>
          </a:prstGeom>
          <a:noFill/>
        </p:spPr>
        <p:txBody>
          <a:bodyPr wrap="square" rtlCol="0">
            <a:spAutoFit/>
          </a:bodyPr>
          <a:lstStyle/>
          <a:p>
            <a:r>
              <a:rPr lang="en-IN" dirty="0">
                <a:latin typeface="Roboto" panose="02000000000000000000" pitchFamily="2" charset="0"/>
                <a:ea typeface="Roboto" panose="02000000000000000000" pitchFamily="2" charset="0"/>
              </a:rPr>
              <a:t>LIFESTYLE</a:t>
            </a:r>
          </a:p>
        </p:txBody>
      </p:sp>
      <p:sp>
        <p:nvSpPr>
          <p:cNvPr id="9" name="TextBox 8">
            <a:extLst>
              <a:ext uri="{FF2B5EF4-FFF2-40B4-BE49-F238E27FC236}">
                <a16:creationId xmlns:a16="http://schemas.microsoft.com/office/drawing/2014/main" xmlns="" id="{6D516E09-A2C5-4C9C-9AEF-DD9DA8F855A9}"/>
              </a:ext>
            </a:extLst>
          </p:cNvPr>
          <p:cNvSpPr txBox="1"/>
          <p:nvPr/>
        </p:nvSpPr>
        <p:spPr>
          <a:xfrm>
            <a:off x="4511043" y="3825011"/>
            <a:ext cx="816330" cy="369332"/>
          </a:xfrm>
          <a:prstGeom prst="rect">
            <a:avLst/>
          </a:prstGeom>
          <a:noFill/>
        </p:spPr>
        <p:txBody>
          <a:bodyPr wrap="square" rtlCol="0">
            <a:spAutoFit/>
          </a:bodyPr>
          <a:lstStyle/>
          <a:p>
            <a:r>
              <a:rPr lang="en-IN" dirty="0">
                <a:solidFill>
                  <a:schemeClr val="bg1"/>
                </a:solidFill>
                <a:latin typeface="Roboto" panose="02000000000000000000" pitchFamily="2" charset="0"/>
                <a:ea typeface="Roboto" panose="02000000000000000000" pitchFamily="2" charset="0"/>
              </a:rPr>
              <a:t>JOBS</a:t>
            </a:r>
          </a:p>
        </p:txBody>
      </p:sp>
      <p:sp>
        <p:nvSpPr>
          <p:cNvPr id="10" name="TextBox 9">
            <a:extLst>
              <a:ext uri="{FF2B5EF4-FFF2-40B4-BE49-F238E27FC236}">
                <a16:creationId xmlns:a16="http://schemas.microsoft.com/office/drawing/2014/main" xmlns="" id="{344B2BB8-C2E8-4EF3-A532-0857741C11D5}"/>
              </a:ext>
            </a:extLst>
          </p:cNvPr>
          <p:cNvSpPr txBox="1"/>
          <p:nvPr/>
        </p:nvSpPr>
        <p:spPr>
          <a:xfrm>
            <a:off x="6575751" y="3264758"/>
            <a:ext cx="4386885" cy="1673535"/>
          </a:xfrm>
          <a:prstGeom prst="rect">
            <a:avLst/>
          </a:prstGeom>
          <a:noFill/>
        </p:spPr>
        <p:txBody>
          <a:bodyPr wrap="square" rtlCol="0">
            <a:spAutoFit/>
          </a:bodyPr>
          <a:lstStyle/>
          <a:p>
            <a:pPr>
              <a:lnSpc>
                <a:spcPct val="200000"/>
              </a:lnSpc>
            </a:pPr>
            <a:r>
              <a:rPr lang="en-IN" dirty="0">
                <a:latin typeface="Roboto" panose="02000000000000000000" pitchFamily="2" charset="0"/>
                <a:ea typeface="Roboto" panose="02000000000000000000" pitchFamily="2" charset="0"/>
                <a:cs typeface="Segoe UI Light" panose="020B0502040204020203" pitchFamily="34" charset="0"/>
              </a:rPr>
              <a:t>Bringing Opportunities to </a:t>
            </a:r>
            <a:r>
              <a:rPr lang="en-IN" dirty="0" err="1">
                <a:latin typeface="Roboto" panose="02000000000000000000" pitchFamily="2" charset="0"/>
                <a:ea typeface="Roboto" panose="02000000000000000000" pitchFamily="2" charset="0"/>
                <a:cs typeface="Segoe UI Light" panose="020B0502040204020203" pitchFamily="34" charset="0"/>
              </a:rPr>
              <a:t>Solapurkas</a:t>
            </a:r>
            <a:endParaRPr lang="en-IN" dirty="0">
              <a:latin typeface="Roboto" panose="02000000000000000000" pitchFamily="2" charset="0"/>
              <a:ea typeface="Roboto" panose="02000000000000000000" pitchFamily="2" charset="0"/>
              <a:cs typeface="Segoe UI Light" panose="020B0502040204020203" pitchFamily="34" charset="0"/>
            </a:endParaRPr>
          </a:p>
          <a:p>
            <a:pPr marL="285750" indent="-285750">
              <a:lnSpc>
                <a:spcPct val="200000"/>
              </a:lnSpc>
              <a:buFont typeface="Arial" panose="020B0604020202020204" pitchFamily="34" charset="0"/>
              <a:buChar char="•"/>
            </a:pPr>
            <a:r>
              <a:rPr lang="en-IN" dirty="0">
                <a:latin typeface="Roboto" panose="02000000000000000000" pitchFamily="2" charset="0"/>
                <a:ea typeface="Roboto" panose="02000000000000000000" pitchFamily="2" charset="0"/>
                <a:cs typeface="Segoe UI Light" panose="020B0502040204020203" pitchFamily="34" charset="0"/>
              </a:rPr>
              <a:t>Dream Job.</a:t>
            </a:r>
          </a:p>
          <a:p>
            <a:pPr marL="285750" indent="-285750">
              <a:lnSpc>
                <a:spcPct val="200000"/>
              </a:lnSpc>
              <a:buFont typeface="Arial" panose="020B0604020202020204" pitchFamily="34" charset="0"/>
              <a:buChar char="•"/>
            </a:pPr>
            <a:r>
              <a:rPr lang="en-IN" dirty="0">
                <a:latin typeface="Roboto" panose="02000000000000000000" pitchFamily="2" charset="0"/>
                <a:ea typeface="Roboto" panose="02000000000000000000" pitchFamily="2" charset="0"/>
                <a:cs typeface="Segoe UI Light" panose="020B0502040204020203" pitchFamily="34" charset="0"/>
              </a:rPr>
              <a:t>Dream Lifestyle.</a:t>
            </a:r>
          </a:p>
        </p:txBody>
      </p:sp>
      <p:pic>
        <p:nvPicPr>
          <p:cNvPr id="11" name="Picture 10">
            <a:extLst>
              <a:ext uri="{FF2B5EF4-FFF2-40B4-BE49-F238E27FC236}">
                <a16:creationId xmlns:a16="http://schemas.microsoft.com/office/drawing/2014/main" xmlns="" id="{FF70ACE2-EA99-4BEF-AE60-2684D4C83B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575751" y="1135684"/>
            <a:ext cx="4332018" cy="1840149"/>
          </a:xfrm>
          <a:prstGeom prst="rect">
            <a:avLst/>
          </a:prstGeom>
        </p:spPr>
      </p:pic>
    </p:spTree>
    <p:extLst>
      <p:ext uri="{BB962C8B-B14F-4D97-AF65-F5344CB8AC3E}">
        <p14:creationId xmlns:p14="http://schemas.microsoft.com/office/powerpoint/2010/main" xmlns="" val="203996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1250A41-9674-403C-A3F4-D0BBD92D89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8092"/>
            <a:ext cx="12192000" cy="6841816"/>
          </a:xfrm>
          <a:prstGeom prst="rect">
            <a:avLst/>
          </a:prstGeom>
        </p:spPr>
      </p:pic>
      <p:sp>
        <p:nvSpPr>
          <p:cNvPr id="8" name="TextBox 7">
            <a:extLst>
              <a:ext uri="{FF2B5EF4-FFF2-40B4-BE49-F238E27FC236}">
                <a16:creationId xmlns:a16="http://schemas.microsoft.com/office/drawing/2014/main" xmlns="" id="{9458836E-87DB-4A67-B7F6-993BA398BCED}"/>
              </a:ext>
            </a:extLst>
          </p:cNvPr>
          <p:cNvSpPr txBox="1"/>
          <p:nvPr/>
        </p:nvSpPr>
        <p:spPr>
          <a:xfrm>
            <a:off x="3167271" y="1344067"/>
            <a:ext cx="7248938" cy="739241"/>
          </a:xfrm>
          <a:prstGeom prst="rect">
            <a:avLst/>
          </a:prstGeom>
          <a:noFill/>
        </p:spPr>
        <p:txBody>
          <a:bodyPr wrap="square" rtlCol="0">
            <a:spAutoFit/>
          </a:bodyPr>
          <a:lstStyle/>
          <a:p>
            <a:pPr algn="ctr">
              <a:lnSpc>
                <a:spcPct val="150000"/>
              </a:lnSpc>
            </a:pPr>
            <a:r>
              <a:rPr lang="en-IN" sz="3200" dirty="0">
                <a:latin typeface="Segoe UI Light" panose="020B0502040204020203" pitchFamily="34" charset="0"/>
                <a:ea typeface="Roboto" panose="02000000000000000000" pitchFamily="2" charset="0"/>
                <a:cs typeface="Segoe UI Light" panose="020B0502040204020203" pitchFamily="34" charset="0"/>
              </a:rPr>
              <a:t>Building Solapur for the next Generation</a:t>
            </a:r>
          </a:p>
        </p:txBody>
      </p:sp>
    </p:spTree>
    <p:extLst>
      <p:ext uri="{BB962C8B-B14F-4D97-AF65-F5344CB8AC3E}">
        <p14:creationId xmlns:p14="http://schemas.microsoft.com/office/powerpoint/2010/main" xmlns="" val="611073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C31477A-7662-4CE2-8513-1FBD2BA82371}"/>
              </a:ext>
            </a:extLst>
          </p:cNvPr>
          <p:cNvSpPr txBox="1"/>
          <p:nvPr/>
        </p:nvSpPr>
        <p:spPr>
          <a:xfrm>
            <a:off x="601524" y="306129"/>
            <a:ext cx="1969398" cy="923330"/>
          </a:xfrm>
          <a:prstGeom prst="rect">
            <a:avLst/>
          </a:prstGeom>
          <a:noFill/>
          <a:ln>
            <a:noFill/>
          </a:ln>
          <a:effectLst/>
        </p:spPr>
        <p:txBody>
          <a:bodyPr wrap="square" lIns="0" tIns="0" rIns="0" bIns="0" rtlCol="0" anchor="b">
            <a:spAutoFit/>
          </a:bodyPr>
          <a:lstStyle/>
          <a:p>
            <a:r>
              <a:rPr lang="en-US" sz="3600" dirty="0">
                <a:solidFill>
                  <a:schemeClr val="bg2">
                    <a:lumMod val="50000"/>
                  </a:schemeClr>
                </a:solidFill>
                <a:latin typeface="Roboto" panose="02000000000000000000" pitchFamily="2" charset="0"/>
                <a:ea typeface="Roboto" panose="02000000000000000000" pitchFamily="2" charset="0"/>
              </a:rPr>
              <a:t>Location</a:t>
            </a:r>
            <a:r>
              <a:rPr lang="en-US" sz="6000" dirty="0">
                <a:solidFill>
                  <a:schemeClr val="bg2">
                    <a:lumMod val="50000"/>
                  </a:schemeClr>
                </a:solidFill>
                <a:latin typeface="Roboto" panose="02000000000000000000" pitchFamily="2" charset="0"/>
                <a:ea typeface="Roboto" panose="02000000000000000000" pitchFamily="2" charset="0"/>
              </a:rPr>
              <a:t> </a:t>
            </a:r>
          </a:p>
        </p:txBody>
      </p:sp>
      <p:sp>
        <p:nvSpPr>
          <p:cNvPr id="3" name="TextBox 2">
            <a:extLst>
              <a:ext uri="{FF2B5EF4-FFF2-40B4-BE49-F238E27FC236}">
                <a16:creationId xmlns:a16="http://schemas.microsoft.com/office/drawing/2014/main" xmlns="" id="{3FF850BD-2EDD-45CA-9AC5-3FEE9FA770AE}"/>
              </a:ext>
            </a:extLst>
          </p:cNvPr>
          <p:cNvSpPr txBox="1"/>
          <p:nvPr/>
        </p:nvSpPr>
        <p:spPr>
          <a:xfrm>
            <a:off x="601524" y="1422408"/>
            <a:ext cx="4565328" cy="3658887"/>
          </a:xfrm>
          <a:prstGeom prst="rect">
            <a:avLst/>
          </a:prstGeom>
          <a:noFill/>
        </p:spPr>
        <p:txBody>
          <a:bodyPr wrap="square" lIns="0" tIns="0" rIns="0" bIns="0" rtlCol="0">
            <a:spAutoFit/>
          </a:bodyPr>
          <a:lstStyle/>
          <a:p>
            <a:pPr algn="just">
              <a:lnSpc>
                <a:spcPct val="200000"/>
              </a:lnSpc>
            </a:pPr>
            <a:r>
              <a:rPr lang="en-US" sz="1400" dirty="0">
                <a:latin typeface="Roboto" panose="02000000000000000000" pitchFamily="2" charset="0"/>
                <a:ea typeface="Roboto" panose="02000000000000000000" pitchFamily="2" charset="0"/>
              </a:rPr>
              <a:t>The proposed site is located at Sangola-Mangalweda Road and near to the Solapur railway station and Industrial Area and 2km away from major residential zone of the city. The location of this project is shown in Figure and nearest land marks are:</a:t>
            </a:r>
          </a:p>
          <a:p>
            <a:pPr marL="285750" lvl="0" indent="-285750" algn="just">
              <a:lnSpc>
                <a:spcPct val="200000"/>
              </a:lnSpc>
              <a:buFont typeface="Arial" panose="020B0604020202020204" pitchFamily="34" charset="0"/>
              <a:buChar char="•"/>
            </a:pPr>
            <a:r>
              <a:rPr lang="en-US" sz="1400" dirty="0">
                <a:latin typeface="Roboto" panose="02000000000000000000" pitchFamily="2" charset="0"/>
                <a:ea typeface="Roboto" panose="02000000000000000000" pitchFamily="2" charset="0"/>
              </a:rPr>
              <a:t>0.6KM AWAY FROM RAILWAY STATION</a:t>
            </a:r>
          </a:p>
          <a:p>
            <a:pPr marL="285750" lvl="0" indent="-285750" algn="just">
              <a:lnSpc>
                <a:spcPct val="200000"/>
              </a:lnSpc>
              <a:buFont typeface="Arial" panose="020B0604020202020204" pitchFamily="34" charset="0"/>
              <a:buChar char="•"/>
            </a:pPr>
            <a:r>
              <a:rPr lang="en-US" sz="1400" dirty="0">
                <a:latin typeface="Roboto" panose="02000000000000000000" pitchFamily="2" charset="0"/>
                <a:ea typeface="Roboto" panose="02000000000000000000" pitchFamily="2" charset="0"/>
              </a:rPr>
              <a:t>2.1KM AWAY FROM NAVI PETH (COMMERCIAL CENTER)</a:t>
            </a:r>
          </a:p>
          <a:p>
            <a:pPr algn="just">
              <a:lnSpc>
                <a:spcPct val="200000"/>
              </a:lnSpc>
            </a:pPr>
            <a:endParaRPr lang="en-US" sz="800" dirty="0">
              <a:solidFill>
                <a:srgbClr val="5D5B6F">
                  <a:alpha val="60000"/>
                </a:srgbClr>
              </a:solidFill>
              <a:latin typeface="Montserrat Light" panose="00000400000000000000" pitchFamily="2" charset="-18"/>
            </a:endParaRPr>
          </a:p>
        </p:txBody>
      </p:sp>
      <p:sp>
        <p:nvSpPr>
          <p:cNvPr id="4" name="TextBox 3">
            <a:extLst>
              <a:ext uri="{FF2B5EF4-FFF2-40B4-BE49-F238E27FC236}">
                <a16:creationId xmlns:a16="http://schemas.microsoft.com/office/drawing/2014/main" xmlns="" id="{F062D181-095B-46BA-B95F-770DA0B2382F}"/>
              </a:ext>
            </a:extLst>
          </p:cNvPr>
          <p:cNvSpPr txBox="1"/>
          <p:nvPr/>
        </p:nvSpPr>
        <p:spPr>
          <a:xfrm>
            <a:off x="557683" y="5112426"/>
            <a:ext cx="4026478" cy="646331"/>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TOTAL SITE AREA: Approx. 22 ACRE</a:t>
            </a:r>
          </a:p>
          <a:p>
            <a:endParaRPr lang="en-US"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xmlns="" id="{743992CD-1D71-4F23-981D-54DEF3142F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96000" y="0"/>
            <a:ext cx="6072650" cy="6858000"/>
          </a:xfrm>
          <a:prstGeom prst="rect">
            <a:avLst/>
          </a:prstGeom>
        </p:spPr>
      </p:pic>
    </p:spTree>
    <p:extLst>
      <p:ext uri="{BB962C8B-B14F-4D97-AF65-F5344CB8AC3E}">
        <p14:creationId xmlns:p14="http://schemas.microsoft.com/office/powerpoint/2010/main" xmlns="" val="3464456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C42CDACD-9198-4AD5-B24A-71FA2B882D62}"/>
              </a:ext>
            </a:extLst>
          </p:cNvPr>
          <p:cNvSpPr txBox="1"/>
          <p:nvPr/>
        </p:nvSpPr>
        <p:spPr>
          <a:xfrm flipH="1">
            <a:off x="594915" y="1452811"/>
            <a:ext cx="4771204" cy="4817986"/>
          </a:xfrm>
          <a:prstGeom prst="rect">
            <a:avLst/>
          </a:prstGeom>
          <a:noFill/>
        </p:spPr>
        <p:txBody>
          <a:bodyPr wrap="square" lIns="0" tIns="0" rIns="0" bIns="0" rtlCol="0">
            <a:spAutoFit/>
          </a:bodyPr>
          <a:lstStyle/>
          <a:p>
            <a:pPr marL="285750" indent="-285750">
              <a:lnSpc>
                <a:spcPct val="200000"/>
              </a:lnSpc>
              <a:buFont typeface="Arial" panose="020B0604020202020204" pitchFamily="34" charset="0"/>
              <a:buChar char="•"/>
            </a:pPr>
            <a:r>
              <a:rPr lang="en-US" sz="1400" dirty="0">
                <a:latin typeface="Roboto" panose="02000000000000000000" pitchFamily="2" charset="0"/>
                <a:ea typeface="Roboto" panose="02000000000000000000" pitchFamily="2" charset="0"/>
              </a:rPr>
              <a:t>24x7 potable water supply (1Crore+ liters of water storage on site)</a:t>
            </a:r>
          </a:p>
          <a:p>
            <a:pPr marL="285750" indent="-285750">
              <a:lnSpc>
                <a:spcPct val="200000"/>
              </a:lnSpc>
              <a:buFont typeface="Arial" panose="020B0604020202020204" pitchFamily="34" charset="0"/>
              <a:buChar char="•"/>
            </a:pPr>
            <a:r>
              <a:rPr lang="en-US" sz="1400" dirty="0">
                <a:latin typeface="Roboto" panose="02000000000000000000" pitchFamily="2" charset="0"/>
                <a:ea typeface="Roboto" panose="02000000000000000000" pitchFamily="2" charset="0"/>
              </a:rPr>
              <a:t>Uninterrupted power supply directly from sub station through dedicated transmission lines with 100% DG and UPS Backup.</a:t>
            </a:r>
          </a:p>
          <a:p>
            <a:pPr marL="285750" indent="-285750">
              <a:lnSpc>
                <a:spcPct val="200000"/>
              </a:lnSpc>
              <a:buFont typeface="Arial" panose="020B0604020202020204" pitchFamily="34" charset="0"/>
              <a:buChar char="•"/>
            </a:pPr>
            <a:r>
              <a:rPr lang="en-US" sz="1400" dirty="0">
                <a:latin typeface="Roboto" panose="02000000000000000000" pitchFamily="2" charset="0"/>
                <a:ea typeface="Roboto" panose="02000000000000000000" pitchFamily="2" charset="0"/>
              </a:rPr>
              <a:t>Multiple telecommunication operator lines available. </a:t>
            </a:r>
          </a:p>
          <a:p>
            <a:pPr marL="285750" indent="-285750">
              <a:lnSpc>
                <a:spcPct val="200000"/>
              </a:lnSpc>
              <a:buFont typeface="Arial" panose="020B0604020202020204" pitchFamily="34" charset="0"/>
              <a:buChar char="•"/>
            </a:pPr>
            <a:r>
              <a:rPr lang="en-US" sz="1400" dirty="0">
                <a:latin typeface="Roboto" panose="02000000000000000000" pitchFamily="2" charset="0"/>
                <a:ea typeface="Roboto" panose="02000000000000000000" pitchFamily="2" charset="0"/>
              </a:rPr>
              <a:t>Multiple high speed Internet Connectivity Available.</a:t>
            </a:r>
          </a:p>
          <a:p>
            <a:pPr marL="285750" indent="-285750">
              <a:lnSpc>
                <a:spcPct val="200000"/>
              </a:lnSpc>
              <a:buFont typeface="Arial" panose="020B0604020202020204" pitchFamily="34" charset="0"/>
              <a:buChar char="•"/>
            </a:pPr>
            <a:endParaRPr lang="en-US" sz="1400" b="1" dirty="0">
              <a:latin typeface="Roboto" panose="02000000000000000000" pitchFamily="2" charset="0"/>
              <a:ea typeface="Roboto" panose="02000000000000000000" pitchFamily="2" charset="0"/>
            </a:endParaRPr>
          </a:p>
          <a:p>
            <a:pPr>
              <a:lnSpc>
                <a:spcPct val="200000"/>
              </a:lnSpc>
            </a:pPr>
            <a:r>
              <a:rPr lang="en-US" b="1" dirty="0">
                <a:latin typeface="Roboto" panose="02000000000000000000" pitchFamily="2" charset="0"/>
                <a:ea typeface="Roboto" panose="02000000000000000000" pitchFamily="2" charset="0"/>
              </a:rPr>
              <a:t>TOTAL FOOTFALL EXPECTED AROUND 2500+ PEOPLE PER DAY.</a:t>
            </a:r>
          </a:p>
          <a:p>
            <a:pPr>
              <a:lnSpc>
                <a:spcPct val="200000"/>
              </a:lnSpc>
            </a:pPr>
            <a:endParaRPr lang="en-US" sz="1000" dirty="0">
              <a:solidFill>
                <a:srgbClr val="5D5B6F">
                  <a:alpha val="60000"/>
                </a:srgbClr>
              </a:solidFill>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xmlns="" id="{2170E1B0-D4BA-47D3-AA02-D1AE24B34A4B}"/>
              </a:ext>
            </a:extLst>
          </p:cNvPr>
          <p:cNvSpPr txBox="1"/>
          <p:nvPr/>
        </p:nvSpPr>
        <p:spPr>
          <a:xfrm flipH="1">
            <a:off x="594915" y="640955"/>
            <a:ext cx="2815175" cy="553998"/>
          </a:xfrm>
          <a:prstGeom prst="rect">
            <a:avLst/>
          </a:prstGeom>
          <a:noFill/>
          <a:ln>
            <a:noFill/>
          </a:ln>
          <a:effectLst/>
        </p:spPr>
        <p:txBody>
          <a:bodyPr wrap="square" lIns="0" tIns="0" rIns="0" bIns="0" rtlCol="0" anchor="b">
            <a:spAutoFit/>
          </a:bodyPr>
          <a:lstStyle/>
          <a:p>
            <a:r>
              <a:rPr lang="en-US" sz="3600" dirty="0">
                <a:solidFill>
                  <a:schemeClr val="bg2">
                    <a:lumMod val="50000"/>
                  </a:schemeClr>
                </a:solidFill>
                <a:latin typeface="Roboto" panose="02000000000000000000" pitchFamily="2" charset="0"/>
                <a:ea typeface="Roboto" panose="02000000000000000000" pitchFamily="2" charset="0"/>
              </a:rPr>
              <a:t>Utilities</a:t>
            </a:r>
          </a:p>
        </p:txBody>
      </p:sp>
      <p:pic>
        <p:nvPicPr>
          <p:cNvPr id="9" name="Picture 8">
            <a:extLst>
              <a:ext uri="{FF2B5EF4-FFF2-40B4-BE49-F238E27FC236}">
                <a16:creationId xmlns:a16="http://schemas.microsoft.com/office/drawing/2014/main" xmlns="" id="{22D3DA77-1220-49DF-A95E-4BD9F78754C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xmlns="" val="2010896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p:oleObj spid="_x0000_s2062" name="think-cell Slide" r:id="rId5" imgW="360" imgH="360" progId="">
              <p:embed/>
            </p:oleObj>
          </a:graphicData>
        </a:graphic>
      </p:graphicFrame>
      <p:pic>
        <p:nvPicPr>
          <p:cNvPr id="9" name="Picture 8"/>
          <p:cNvPicPr>
            <a:picLocks noChangeAspect="1"/>
          </p:cNvPicPr>
          <p:nvPr/>
        </p:nvPicPr>
        <p:blipFill>
          <a:blip r:embed="rId6"/>
          <a:stretch>
            <a:fillRect/>
          </a:stretch>
        </p:blipFill>
        <p:spPr>
          <a:xfrm>
            <a:off x="4939030" y="0"/>
            <a:ext cx="7252970" cy="6858000"/>
          </a:xfrm>
          <a:prstGeom prst="rect">
            <a:avLst/>
          </a:prstGeom>
        </p:spPr>
      </p:pic>
      <p:sp>
        <p:nvSpPr>
          <p:cNvPr id="15" name="TextBox 14"/>
          <p:cNvSpPr txBox="1"/>
          <p:nvPr/>
        </p:nvSpPr>
        <p:spPr>
          <a:xfrm>
            <a:off x="658813" y="1335170"/>
            <a:ext cx="4178230" cy="5355312"/>
          </a:xfrm>
          <a:prstGeom prst="rect">
            <a:avLst/>
          </a:prstGeom>
          <a:noFill/>
        </p:spPr>
        <p:txBody>
          <a:bodyPr wrap="square" lIns="0" tIns="0" rIns="0" bIns="0" rtlCol="0">
            <a:spAutoFit/>
          </a:bodyPr>
          <a:lstStyle/>
          <a:p>
            <a:pPr algn="just"/>
            <a:r>
              <a:rPr lang="en-US" sz="1400" dirty="0"/>
              <a:t>We are planning to revitalize, rejuvenate and transform Solapur, a city with population of 1100000. We are 240 km from Pune, 305 km from Hyderabad, with several nearby smaller towns such as Barshi, Akkalkot, Pandharpur, Mangalvedhe, Osmanabad and Karmala.</a:t>
            </a:r>
          </a:p>
          <a:p>
            <a:endParaRPr lang="en-US" sz="1400" dirty="0"/>
          </a:p>
          <a:p>
            <a:pPr algn="just"/>
            <a:r>
              <a:rPr lang="en-US" sz="1400" dirty="0"/>
              <a:t>Jamshri Realty Ltd. is surrounded by 4 major housing complexes: Damani Nagar, Sun City, Indradhanu and Soni City that give catchment area of approximately 4,000 residents for its services. These families are hungry for a modern, integrated work and leisure ecosystem that offers them a truly fulfilling lifestyle.</a:t>
            </a:r>
          </a:p>
          <a:p>
            <a:endParaRPr lang="en-US" sz="1200" dirty="0"/>
          </a:p>
          <a:p>
            <a:r>
              <a:rPr lang="en-US" sz="1400" dirty="0"/>
              <a:t>Our vision for the next 24 months is to transform Jamshri Realty Ltd.  into a holistic, connected hub which offers all the following services, within walking distance of each other:</a:t>
            </a:r>
          </a:p>
          <a:p>
            <a:endParaRPr lang="en-US" sz="1400" dirty="0"/>
          </a:p>
          <a:p>
            <a:pPr marL="285750" lvl="0" indent="-285750">
              <a:buFont typeface="Arial" panose="020B0604020202020204" pitchFamily="34" charset="0"/>
              <a:buChar char="•"/>
            </a:pPr>
            <a:r>
              <a:rPr lang="en-US" sz="1400" dirty="0"/>
              <a:t>Hospitality</a:t>
            </a:r>
          </a:p>
          <a:p>
            <a:pPr marL="285750" lvl="0" indent="-285750">
              <a:buFont typeface="Arial" panose="020B0604020202020204" pitchFamily="34" charset="0"/>
              <a:buChar char="•"/>
            </a:pPr>
            <a:r>
              <a:rPr lang="en-US" sz="1400" dirty="0"/>
              <a:t>Technology</a:t>
            </a:r>
          </a:p>
          <a:p>
            <a:pPr marL="285750" lvl="0" indent="-285750">
              <a:buFont typeface="Arial" panose="020B0604020202020204" pitchFamily="34" charset="0"/>
              <a:buChar char="•"/>
            </a:pPr>
            <a:r>
              <a:rPr lang="en-US" sz="1400" dirty="0"/>
              <a:t>ITeS</a:t>
            </a:r>
          </a:p>
          <a:p>
            <a:pPr marL="285750" lvl="0" indent="-285750">
              <a:buFont typeface="Arial" panose="020B0604020202020204" pitchFamily="34" charset="0"/>
              <a:buChar char="•"/>
            </a:pPr>
            <a:r>
              <a:rPr lang="en-US" sz="1400" dirty="0"/>
              <a:t>Employability Training</a:t>
            </a:r>
          </a:p>
          <a:p>
            <a:pPr marL="285750" lvl="0" indent="-285750">
              <a:buFont typeface="Arial" panose="020B0604020202020204" pitchFamily="34" charset="0"/>
              <a:buChar char="•"/>
            </a:pPr>
            <a:r>
              <a:rPr lang="en-US" sz="1400" dirty="0"/>
              <a:t>Retail</a:t>
            </a:r>
          </a:p>
          <a:p>
            <a:pPr marL="285750" lvl="0" indent="-285750">
              <a:buFont typeface="Arial" panose="020B0604020202020204" pitchFamily="34" charset="0"/>
              <a:buChar char="•"/>
            </a:pPr>
            <a:r>
              <a:rPr lang="en-US" sz="1400" dirty="0"/>
              <a:t>Entertainment</a:t>
            </a:r>
          </a:p>
          <a:p>
            <a:pPr marL="285750" lvl="0" indent="-285750">
              <a:buFont typeface="Arial" panose="020B0604020202020204" pitchFamily="34" charset="0"/>
              <a:buChar char="•"/>
            </a:pPr>
            <a:r>
              <a:rPr lang="en-US" sz="1400" dirty="0"/>
              <a:t>Sports</a:t>
            </a:r>
          </a:p>
        </p:txBody>
      </p:sp>
      <p:sp>
        <p:nvSpPr>
          <p:cNvPr id="2" name="Title 1"/>
          <p:cNvSpPr>
            <a:spLocks noGrp="1"/>
          </p:cNvSpPr>
          <p:nvPr>
            <p:ph type="title"/>
          </p:nvPr>
        </p:nvSpPr>
        <p:spPr/>
        <p:txBody>
          <a:bodyPr>
            <a:normAutofit fontScale="90000"/>
          </a:bodyPr>
          <a:lstStyle/>
          <a:p>
            <a:r>
              <a:rPr lang="en-US" dirty="0">
                <a:latin typeface="Roboto" panose="02000000000000000000" pitchFamily="2" charset="0"/>
                <a:ea typeface="Roboto" panose="02000000000000000000" pitchFamily="2" charset="0"/>
              </a:rPr>
              <a:t>Layout </a:t>
            </a:r>
          </a:p>
        </p:txBody>
      </p:sp>
      <p:pic>
        <p:nvPicPr>
          <p:cNvPr id="7" name="Picture 6">
            <a:extLst>
              <a:ext uri="{FF2B5EF4-FFF2-40B4-BE49-F238E27FC236}">
                <a16:creationId xmlns:a16="http://schemas.microsoft.com/office/drawing/2014/main" xmlns="" id="{90722424-1B6C-4A90-A440-818985FBAB2F}"/>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193443" y="5233066"/>
            <a:ext cx="694593" cy="1457416"/>
          </a:xfrm>
          <a:prstGeom prst="rect">
            <a:avLst/>
          </a:prstGeom>
        </p:spPr>
      </p:pic>
    </p:spTree>
    <p:extLst>
      <p:ext uri="{BB962C8B-B14F-4D97-AF65-F5344CB8AC3E}">
        <p14:creationId xmlns:p14="http://schemas.microsoft.com/office/powerpoint/2010/main" xmlns="" val="5818110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13183" y="1613433"/>
            <a:ext cx="9891412" cy="4692120"/>
          </a:xfrm>
          <a:prstGeom prst="rect">
            <a:avLst/>
          </a:prstGeom>
        </p:spPr>
      </p:pic>
      <p:sp>
        <p:nvSpPr>
          <p:cNvPr id="2" name="Title 1">
            <a:extLst>
              <a:ext uri="{FF2B5EF4-FFF2-40B4-BE49-F238E27FC236}">
                <a16:creationId xmlns:a16="http://schemas.microsoft.com/office/drawing/2014/main" xmlns="" id="{0CFA538B-FC47-433E-AA54-A8428BCD60AD}"/>
              </a:ext>
            </a:extLst>
          </p:cNvPr>
          <p:cNvSpPr>
            <a:spLocks noGrp="1"/>
          </p:cNvSpPr>
          <p:nvPr>
            <p:ph type="title"/>
          </p:nvPr>
        </p:nvSpPr>
        <p:spPr>
          <a:xfrm>
            <a:off x="958375" y="519264"/>
            <a:ext cx="10507247" cy="546100"/>
          </a:xfrm>
        </p:spPr>
        <p:txBody>
          <a:bodyPr>
            <a:normAutofit/>
          </a:bodyPr>
          <a:lstStyle/>
          <a:p>
            <a:r>
              <a:rPr lang="en-US" sz="3200" dirty="0">
                <a:latin typeface="Roboto" panose="02000000000000000000" pitchFamily="2" charset="0"/>
                <a:ea typeface="Roboto" panose="02000000000000000000" pitchFamily="2" charset="0"/>
              </a:rPr>
              <a:t>One Holistic Ecosystem –</a:t>
            </a:r>
            <a:r>
              <a:rPr lang="en-US" sz="3200" dirty="0" err="1">
                <a:latin typeface="Roboto" panose="02000000000000000000" pitchFamily="2" charset="0"/>
                <a:ea typeface="Roboto" panose="02000000000000000000" pitchFamily="2" charset="0"/>
              </a:rPr>
              <a:t>Jamshri</a:t>
            </a:r>
            <a:r>
              <a:rPr lang="en-US" sz="3200" dirty="0">
                <a:latin typeface="Roboto" panose="02000000000000000000" pitchFamily="2" charset="0"/>
                <a:ea typeface="Roboto" panose="02000000000000000000" pitchFamily="2" charset="0"/>
              </a:rPr>
              <a:t> Realty Ltd. – 3D View</a:t>
            </a:r>
          </a:p>
        </p:txBody>
      </p:sp>
      <p:pic>
        <p:nvPicPr>
          <p:cNvPr id="5" name="Picture 4">
            <a:extLst>
              <a:ext uri="{FF2B5EF4-FFF2-40B4-BE49-F238E27FC236}">
                <a16:creationId xmlns:a16="http://schemas.microsoft.com/office/drawing/2014/main" xmlns="" id="{4ED50273-85F9-4764-86FF-D47BC08EE3B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978887" y="4241228"/>
            <a:ext cx="884474" cy="1708208"/>
          </a:xfrm>
          <a:prstGeom prst="rect">
            <a:avLst/>
          </a:prstGeom>
        </p:spPr>
      </p:pic>
      <p:sp>
        <p:nvSpPr>
          <p:cNvPr id="6" name="Rectangle 5">
            <a:extLst>
              <a:ext uri="{FF2B5EF4-FFF2-40B4-BE49-F238E27FC236}">
                <a16:creationId xmlns:a16="http://schemas.microsoft.com/office/drawing/2014/main" xmlns="" id="{6450923B-36E8-4761-AB8F-8229877CDD46}"/>
              </a:ext>
            </a:extLst>
          </p:cNvPr>
          <p:cNvSpPr/>
          <p:nvPr/>
        </p:nvSpPr>
        <p:spPr>
          <a:xfrm>
            <a:off x="5144842" y="1206500"/>
            <a:ext cx="1871025" cy="369332"/>
          </a:xfrm>
          <a:prstGeom prst="rect">
            <a:avLst/>
          </a:prstGeom>
        </p:spPr>
        <p:txBody>
          <a:bodyPr wrap="none">
            <a:spAutoFit/>
          </a:bodyPr>
          <a:lstStyle/>
          <a:p>
            <a:r>
              <a:rPr lang="en-US" dirty="0">
                <a:solidFill>
                  <a:schemeClr val="accent6"/>
                </a:solidFill>
                <a:latin typeface="Roboto" panose="02000000000000000000" pitchFamily="2" charset="0"/>
                <a:ea typeface="Roboto" panose="02000000000000000000" pitchFamily="2" charset="0"/>
              </a:rPr>
              <a:t>WALK TO WORK</a:t>
            </a:r>
          </a:p>
        </p:txBody>
      </p:sp>
      <p:sp>
        <p:nvSpPr>
          <p:cNvPr id="7" name="Rectangle 6">
            <a:extLst>
              <a:ext uri="{FF2B5EF4-FFF2-40B4-BE49-F238E27FC236}">
                <a16:creationId xmlns:a16="http://schemas.microsoft.com/office/drawing/2014/main" xmlns="" id="{7C87DB25-6D6E-42A1-99ED-DA80073934AC}"/>
              </a:ext>
            </a:extLst>
          </p:cNvPr>
          <p:cNvSpPr/>
          <p:nvPr/>
        </p:nvSpPr>
        <p:spPr>
          <a:xfrm rot="5400000">
            <a:off x="10555691" y="3694908"/>
            <a:ext cx="1826141" cy="369332"/>
          </a:xfrm>
          <a:prstGeom prst="rect">
            <a:avLst/>
          </a:prstGeom>
        </p:spPr>
        <p:txBody>
          <a:bodyPr wrap="none">
            <a:spAutoFit/>
          </a:bodyPr>
          <a:lstStyle/>
          <a:p>
            <a:r>
              <a:rPr lang="en-US" dirty="0">
                <a:solidFill>
                  <a:schemeClr val="accent6"/>
                </a:solidFill>
                <a:latin typeface="Roboto" panose="02000000000000000000" pitchFamily="2" charset="0"/>
                <a:ea typeface="Roboto" panose="02000000000000000000" pitchFamily="2" charset="0"/>
              </a:rPr>
              <a:t>WALK TO SHOP</a:t>
            </a:r>
          </a:p>
        </p:txBody>
      </p:sp>
      <p:sp>
        <p:nvSpPr>
          <p:cNvPr id="8" name="Rectangle 7">
            <a:extLst>
              <a:ext uri="{FF2B5EF4-FFF2-40B4-BE49-F238E27FC236}">
                <a16:creationId xmlns:a16="http://schemas.microsoft.com/office/drawing/2014/main" xmlns="" id="{2496F530-B356-44AF-AEEB-210E45827E03}"/>
              </a:ext>
            </a:extLst>
          </p:cNvPr>
          <p:cNvSpPr/>
          <p:nvPr/>
        </p:nvSpPr>
        <p:spPr>
          <a:xfrm>
            <a:off x="5369230" y="6376284"/>
            <a:ext cx="1640193" cy="369332"/>
          </a:xfrm>
          <a:prstGeom prst="rect">
            <a:avLst/>
          </a:prstGeom>
        </p:spPr>
        <p:txBody>
          <a:bodyPr wrap="none">
            <a:spAutoFit/>
          </a:bodyPr>
          <a:lstStyle/>
          <a:p>
            <a:r>
              <a:rPr lang="en-US" dirty="0">
                <a:solidFill>
                  <a:schemeClr val="accent6"/>
                </a:solidFill>
                <a:latin typeface="Roboto" panose="02000000000000000000" pitchFamily="2" charset="0"/>
                <a:ea typeface="Roboto" panose="02000000000000000000" pitchFamily="2" charset="0"/>
              </a:rPr>
              <a:t>WALK TO EAT</a:t>
            </a:r>
          </a:p>
        </p:txBody>
      </p:sp>
      <p:sp>
        <p:nvSpPr>
          <p:cNvPr id="9" name="Rectangle 8">
            <a:extLst>
              <a:ext uri="{FF2B5EF4-FFF2-40B4-BE49-F238E27FC236}">
                <a16:creationId xmlns:a16="http://schemas.microsoft.com/office/drawing/2014/main" xmlns="" id="{EA7E6FD6-5A7C-4198-A5E0-048A8E4BBB63}"/>
              </a:ext>
            </a:extLst>
          </p:cNvPr>
          <p:cNvSpPr/>
          <p:nvPr/>
        </p:nvSpPr>
        <p:spPr>
          <a:xfrm rot="16200000">
            <a:off x="-115316" y="3670862"/>
            <a:ext cx="1778051" cy="369332"/>
          </a:xfrm>
          <a:prstGeom prst="rect">
            <a:avLst/>
          </a:prstGeom>
        </p:spPr>
        <p:txBody>
          <a:bodyPr wrap="none">
            <a:spAutoFit/>
          </a:bodyPr>
          <a:lstStyle/>
          <a:p>
            <a:r>
              <a:rPr lang="en-US" dirty="0">
                <a:solidFill>
                  <a:schemeClr val="accent6"/>
                </a:solidFill>
                <a:latin typeface="Roboto" panose="02000000000000000000" pitchFamily="2" charset="0"/>
                <a:ea typeface="Roboto" panose="02000000000000000000" pitchFamily="2" charset="0"/>
              </a:rPr>
              <a:t>WALK TO PLAY</a:t>
            </a:r>
          </a:p>
        </p:txBody>
      </p:sp>
    </p:spTree>
    <p:extLst>
      <p:ext uri="{BB962C8B-B14F-4D97-AF65-F5344CB8AC3E}">
        <p14:creationId xmlns:p14="http://schemas.microsoft.com/office/powerpoint/2010/main" xmlns="" val="389088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FA538B-FC47-433E-AA54-A8428BCD60AD}"/>
              </a:ext>
            </a:extLst>
          </p:cNvPr>
          <p:cNvSpPr>
            <a:spLocks noGrp="1"/>
          </p:cNvSpPr>
          <p:nvPr>
            <p:ph type="title"/>
          </p:nvPr>
        </p:nvSpPr>
        <p:spPr>
          <a:xfrm>
            <a:off x="405019" y="354686"/>
            <a:ext cx="4281487" cy="546100"/>
          </a:xfrm>
        </p:spPr>
        <p:txBody>
          <a:bodyPr>
            <a:normAutofit/>
          </a:bodyPr>
          <a:lstStyle/>
          <a:p>
            <a:r>
              <a:rPr lang="en-US" sz="2800" dirty="0">
                <a:latin typeface="Roboto" panose="02000000000000000000" pitchFamily="2" charset="0"/>
                <a:ea typeface="Roboto" panose="02000000000000000000" pitchFamily="2" charset="0"/>
              </a:rPr>
              <a:t>Proposed Mall View</a:t>
            </a:r>
          </a:p>
        </p:txBody>
      </p:sp>
      <p:pic>
        <p:nvPicPr>
          <p:cNvPr id="4" name="Picture 3">
            <a:extLst>
              <a:ext uri="{FF2B5EF4-FFF2-40B4-BE49-F238E27FC236}">
                <a16:creationId xmlns:a16="http://schemas.microsoft.com/office/drawing/2014/main" xmlns="" id="{85930CFC-909B-4979-9937-39C791ECA551}"/>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405018" y="900786"/>
            <a:ext cx="11501231" cy="5602528"/>
          </a:xfrm>
          <a:prstGeom prst="rect">
            <a:avLst/>
          </a:prstGeom>
        </p:spPr>
      </p:pic>
      <p:pic>
        <p:nvPicPr>
          <p:cNvPr id="5" name="Picture 4">
            <a:extLst>
              <a:ext uri="{FF2B5EF4-FFF2-40B4-BE49-F238E27FC236}">
                <a16:creationId xmlns:a16="http://schemas.microsoft.com/office/drawing/2014/main" xmlns="" id="{E718F2D9-A584-4212-A7A2-227A37AEAC3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22960" y="3314699"/>
            <a:ext cx="617220" cy="1295069"/>
          </a:xfrm>
          <a:prstGeom prst="rect">
            <a:avLst/>
          </a:prstGeom>
        </p:spPr>
      </p:pic>
    </p:spTree>
    <p:extLst>
      <p:ext uri="{BB962C8B-B14F-4D97-AF65-F5344CB8AC3E}">
        <p14:creationId xmlns:p14="http://schemas.microsoft.com/office/powerpoint/2010/main" xmlns="" val="3256268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5930CFC-909B-4979-9937-39C791ECA551}"/>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p:blipFill>
        <p:spPr>
          <a:xfrm>
            <a:off x="211015" y="590550"/>
            <a:ext cx="11607800" cy="5334000"/>
          </a:xfrm>
          <a:prstGeom prst="rect">
            <a:avLst/>
          </a:prstGeom>
        </p:spPr>
      </p:pic>
      <p:sp>
        <p:nvSpPr>
          <p:cNvPr id="2" name="Title 1">
            <a:extLst>
              <a:ext uri="{FF2B5EF4-FFF2-40B4-BE49-F238E27FC236}">
                <a16:creationId xmlns:a16="http://schemas.microsoft.com/office/drawing/2014/main" xmlns="" id="{0CFA538B-FC47-433E-AA54-A8428BCD60AD}"/>
              </a:ext>
            </a:extLst>
          </p:cNvPr>
          <p:cNvSpPr>
            <a:spLocks noGrp="1"/>
          </p:cNvSpPr>
          <p:nvPr>
            <p:ph type="title"/>
          </p:nvPr>
        </p:nvSpPr>
        <p:spPr>
          <a:xfrm>
            <a:off x="572674" y="419652"/>
            <a:ext cx="4281487" cy="546100"/>
          </a:xfrm>
        </p:spPr>
        <p:txBody>
          <a:bodyPr>
            <a:normAutofit fontScale="90000"/>
          </a:bodyPr>
          <a:lstStyle/>
          <a:p>
            <a:r>
              <a:rPr lang="en-US" dirty="0">
                <a:latin typeface="Roboto" panose="02000000000000000000" pitchFamily="2" charset="0"/>
                <a:ea typeface="Roboto" panose="02000000000000000000" pitchFamily="2" charset="0"/>
              </a:rPr>
              <a:t>Ground Floor Plan</a:t>
            </a:r>
          </a:p>
        </p:txBody>
      </p:sp>
      <p:pic>
        <p:nvPicPr>
          <p:cNvPr id="5" name="Picture 4">
            <a:extLst>
              <a:ext uri="{FF2B5EF4-FFF2-40B4-BE49-F238E27FC236}">
                <a16:creationId xmlns:a16="http://schemas.microsoft.com/office/drawing/2014/main" xmlns="" id="{8BBA88AB-CDD5-4239-B44F-126BBBBE24E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287857" y="5197379"/>
            <a:ext cx="693128" cy="1454342"/>
          </a:xfrm>
          <a:prstGeom prst="rect">
            <a:avLst/>
          </a:prstGeom>
        </p:spPr>
      </p:pic>
    </p:spTree>
    <p:extLst>
      <p:ext uri="{BB962C8B-B14F-4D97-AF65-F5344CB8AC3E}">
        <p14:creationId xmlns:p14="http://schemas.microsoft.com/office/powerpoint/2010/main" xmlns="" val="238352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FA538B-FC47-433E-AA54-A8428BCD60AD}"/>
              </a:ext>
            </a:extLst>
          </p:cNvPr>
          <p:cNvSpPr>
            <a:spLocks noGrp="1"/>
          </p:cNvSpPr>
          <p:nvPr>
            <p:ph type="title"/>
          </p:nvPr>
        </p:nvSpPr>
        <p:spPr>
          <a:xfrm>
            <a:off x="566048" y="448365"/>
            <a:ext cx="4281487" cy="546100"/>
          </a:xfrm>
        </p:spPr>
        <p:txBody>
          <a:bodyPr>
            <a:normAutofit fontScale="90000"/>
          </a:bodyPr>
          <a:lstStyle/>
          <a:p>
            <a:r>
              <a:rPr lang="en-US" dirty="0">
                <a:latin typeface="Roboto" panose="02000000000000000000" pitchFamily="2" charset="0"/>
                <a:ea typeface="Roboto" panose="02000000000000000000" pitchFamily="2" charset="0"/>
                <a:cs typeface="Segoe UI Light" panose="020B0502040204020203" pitchFamily="34" charset="0"/>
              </a:rPr>
              <a:t>First Floor Plan</a:t>
            </a:r>
          </a:p>
        </p:txBody>
      </p:sp>
      <p:pic>
        <p:nvPicPr>
          <p:cNvPr id="4" name="Picture 3">
            <a:extLst>
              <a:ext uri="{FF2B5EF4-FFF2-40B4-BE49-F238E27FC236}">
                <a16:creationId xmlns:a16="http://schemas.microsoft.com/office/drawing/2014/main" xmlns="" id="{85930CFC-909B-4979-9937-39C791ECA551}"/>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p:blipFill>
        <p:spPr>
          <a:xfrm>
            <a:off x="330200" y="1206499"/>
            <a:ext cx="11620500" cy="5668475"/>
          </a:xfrm>
          <a:prstGeom prst="rect">
            <a:avLst/>
          </a:prstGeom>
        </p:spPr>
      </p:pic>
      <p:pic>
        <p:nvPicPr>
          <p:cNvPr id="5" name="Picture 4">
            <a:extLst>
              <a:ext uri="{FF2B5EF4-FFF2-40B4-BE49-F238E27FC236}">
                <a16:creationId xmlns:a16="http://schemas.microsoft.com/office/drawing/2014/main" xmlns="" id="{AE0194A4-DF9E-4938-9FDA-01DCA4234C1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168672" y="5220087"/>
            <a:ext cx="693128" cy="1454342"/>
          </a:xfrm>
          <a:prstGeom prst="rect">
            <a:avLst/>
          </a:prstGeom>
        </p:spPr>
      </p:pic>
    </p:spTree>
    <p:extLst>
      <p:ext uri="{BB962C8B-B14F-4D97-AF65-F5344CB8AC3E}">
        <p14:creationId xmlns:p14="http://schemas.microsoft.com/office/powerpoint/2010/main" xmlns="" val="3109852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FA538B-FC47-433E-AA54-A8428BCD60AD}"/>
              </a:ext>
            </a:extLst>
          </p:cNvPr>
          <p:cNvSpPr>
            <a:spLocks noGrp="1"/>
          </p:cNvSpPr>
          <p:nvPr>
            <p:ph type="title"/>
          </p:nvPr>
        </p:nvSpPr>
        <p:spPr>
          <a:xfrm>
            <a:off x="551656" y="496917"/>
            <a:ext cx="3636031" cy="546100"/>
          </a:xfrm>
        </p:spPr>
        <p:txBody>
          <a:bodyPr>
            <a:normAutofit fontScale="90000"/>
          </a:bodyPr>
          <a:lstStyle/>
          <a:p>
            <a:r>
              <a:rPr lang="en-US" dirty="0">
                <a:latin typeface="Roboto" panose="02000000000000000000" pitchFamily="2" charset="0"/>
                <a:ea typeface="Roboto" panose="02000000000000000000" pitchFamily="2" charset="0"/>
              </a:rPr>
              <a:t>Proposed IT Park</a:t>
            </a:r>
          </a:p>
        </p:txBody>
      </p:sp>
      <p:pic>
        <p:nvPicPr>
          <p:cNvPr id="4" name="Picture 3">
            <a:extLst>
              <a:ext uri="{FF2B5EF4-FFF2-40B4-BE49-F238E27FC236}">
                <a16:creationId xmlns:a16="http://schemas.microsoft.com/office/drawing/2014/main" xmlns="" id="{85930CFC-909B-4979-9937-39C791ECA55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1655" y="1206499"/>
            <a:ext cx="11134891" cy="5356225"/>
          </a:xfrm>
          <a:prstGeom prst="rect">
            <a:avLst/>
          </a:prstGeom>
        </p:spPr>
      </p:pic>
      <p:pic>
        <p:nvPicPr>
          <p:cNvPr id="5" name="Picture 4">
            <a:extLst>
              <a:ext uri="{FF2B5EF4-FFF2-40B4-BE49-F238E27FC236}">
                <a16:creationId xmlns:a16="http://schemas.microsoft.com/office/drawing/2014/main" xmlns="" id="{DB460264-0868-4AF3-9EC3-12D49B06E23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200811">
            <a:off x="4125154" y="2657129"/>
            <a:ext cx="735735" cy="1543742"/>
          </a:xfrm>
          <a:prstGeom prst="rect">
            <a:avLst/>
          </a:prstGeom>
        </p:spPr>
      </p:pic>
      <p:pic>
        <p:nvPicPr>
          <p:cNvPr id="7" name="Picture 6">
            <a:extLst>
              <a:ext uri="{FF2B5EF4-FFF2-40B4-BE49-F238E27FC236}">
                <a16:creationId xmlns:a16="http://schemas.microsoft.com/office/drawing/2014/main" xmlns="" id="{F0AE413D-3FE1-4F7C-996A-0ACEEAF927F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381793">
            <a:off x="4857417" y="3855055"/>
            <a:ext cx="2477166" cy="1392726"/>
          </a:xfrm>
          <a:prstGeom prst="rect">
            <a:avLst/>
          </a:prstGeom>
        </p:spPr>
      </p:pic>
    </p:spTree>
    <p:extLst>
      <p:ext uri="{BB962C8B-B14F-4D97-AF65-F5344CB8AC3E}">
        <p14:creationId xmlns:p14="http://schemas.microsoft.com/office/powerpoint/2010/main" xmlns="" val="3883961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xmlns="" id="{95B3E69F-B683-4046-AF53-1AB085247C4C}"/>
              </a:ext>
            </a:extLst>
          </p:cNvPr>
          <p:cNvSpPr>
            <a:spLocks noGrp="1"/>
          </p:cNvSpPr>
          <p:nvPr>
            <p:ph type="title"/>
          </p:nvPr>
        </p:nvSpPr>
        <p:spPr>
          <a:xfrm>
            <a:off x="838200" y="365126"/>
            <a:ext cx="10783957" cy="589032"/>
          </a:xfrm>
          <a:ln>
            <a:noFill/>
          </a:ln>
        </p:spPr>
        <p:txBody>
          <a:bodyPr>
            <a:normAutofit fontScale="90000"/>
          </a:bodyPr>
          <a:lstStyle/>
          <a:p>
            <a:r>
              <a:rPr lang="en-IN" dirty="0">
                <a:latin typeface="Roboto" panose="02000000000000000000" pitchFamily="2" charset="0"/>
                <a:ea typeface="Roboto" panose="02000000000000000000" pitchFamily="2" charset="0"/>
              </a:rPr>
              <a:t>Visionary</a:t>
            </a:r>
          </a:p>
        </p:txBody>
      </p:sp>
      <p:cxnSp>
        <p:nvCxnSpPr>
          <p:cNvPr id="5" name="Straight Connector 4">
            <a:extLst>
              <a:ext uri="{FF2B5EF4-FFF2-40B4-BE49-F238E27FC236}">
                <a16:creationId xmlns:a16="http://schemas.microsoft.com/office/drawing/2014/main" xmlns="" id="{949D0E3A-D7B9-478A-83A9-1991EB94A865}"/>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A05BA0D0-911E-43E9-A528-782A2D590E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902524" y="4439478"/>
            <a:ext cx="872134" cy="1829938"/>
          </a:xfrm>
          <a:prstGeom prst="rect">
            <a:avLst/>
          </a:prstGeom>
        </p:spPr>
      </p:pic>
      <p:pic>
        <p:nvPicPr>
          <p:cNvPr id="13" name="Picture 12">
            <a:extLst>
              <a:ext uri="{FF2B5EF4-FFF2-40B4-BE49-F238E27FC236}">
                <a16:creationId xmlns:a16="http://schemas.microsoft.com/office/drawing/2014/main" xmlns="" id="{FE1529D6-257A-4789-8522-CCA1CCC534A0}"/>
              </a:ext>
            </a:extLst>
          </p:cNvPr>
          <p:cNvPicPr>
            <a:picLocks noChangeAspect="1"/>
          </p:cNvPicPr>
          <p:nvPr/>
        </p:nvPicPr>
        <p:blipFill>
          <a:blip r:embed="rId3">
            <a:extLst>
              <a:ext uri="{BEBA8EAE-BF5A-486C-A8C5-ECC9F3942E4B}">
                <a14:imgProps xmlns:a14="http://schemas.microsoft.com/office/drawing/2010/main" xmlns="">
                  <a14:imgLayer r:embed="rId4">
                    <a14:imgEffect>
                      <a14:saturation sat="0"/>
                    </a14:imgEffect>
                  </a14:imgLayer>
                </a14:imgProps>
              </a:ext>
              <a:ext uri="{28A0092B-C50C-407E-A947-70E740481C1C}">
                <a14:useLocalDpi xmlns:a14="http://schemas.microsoft.com/office/drawing/2010/main" xmlns="" val="0"/>
              </a:ext>
            </a:extLst>
          </a:blip>
          <a:srcRect/>
          <a:stretch/>
        </p:blipFill>
        <p:spPr>
          <a:xfrm>
            <a:off x="914401" y="1225201"/>
            <a:ext cx="3533416" cy="4129246"/>
          </a:xfrm>
          <a:prstGeom prst="rect">
            <a:avLst/>
          </a:prstGeom>
        </p:spPr>
      </p:pic>
      <p:sp>
        <p:nvSpPr>
          <p:cNvPr id="14" name="TextBox 13">
            <a:extLst>
              <a:ext uri="{FF2B5EF4-FFF2-40B4-BE49-F238E27FC236}">
                <a16:creationId xmlns:a16="http://schemas.microsoft.com/office/drawing/2014/main" xmlns="" id="{8A04FB46-2B74-4E99-8E41-F7B5DE9CA403}"/>
              </a:ext>
            </a:extLst>
          </p:cNvPr>
          <p:cNvSpPr txBox="1"/>
          <p:nvPr/>
        </p:nvSpPr>
        <p:spPr>
          <a:xfrm>
            <a:off x="4885140" y="1893063"/>
            <a:ext cx="6029738" cy="27935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400" dirty="0">
                <a:latin typeface="Segoe UI Light" panose="020B0502040204020203" pitchFamily="34" charset="0"/>
                <a:ea typeface="Roboto" panose="02000000000000000000" pitchFamily="2" charset="0"/>
                <a:cs typeface="Segoe UI Light" panose="020B0502040204020203" pitchFamily="34" charset="0"/>
              </a:rPr>
              <a:t>Take your time making a decision but once you make it, stay committed to it and make it work. </a:t>
            </a:r>
          </a:p>
          <a:p>
            <a:pPr marL="342900" indent="-342900">
              <a:lnSpc>
                <a:spcPct val="150000"/>
              </a:lnSpc>
              <a:buFont typeface="Arial" panose="020B0604020202020204" pitchFamily="34" charset="0"/>
              <a:buChar char="•"/>
            </a:pPr>
            <a:r>
              <a:rPr lang="en-IN" sz="2400" dirty="0">
                <a:latin typeface="Segoe UI Light" panose="020B0502040204020203" pitchFamily="34" charset="0"/>
                <a:ea typeface="Roboto" panose="02000000000000000000" pitchFamily="2" charset="0"/>
                <a:cs typeface="Segoe UI Light" panose="020B0502040204020203" pitchFamily="34" charset="0"/>
              </a:rPr>
              <a:t>Always keep auditing yourself as there is always scope for improvement.</a:t>
            </a:r>
          </a:p>
        </p:txBody>
      </p:sp>
      <p:sp>
        <p:nvSpPr>
          <p:cNvPr id="16" name="Title 1">
            <a:extLst>
              <a:ext uri="{FF2B5EF4-FFF2-40B4-BE49-F238E27FC236}">
                <a16:creationId xmlns:a16="http://schemas.microsoft.com/office/drawing/2014/main" xmlns="" id="{11C9CC45-7B5E-42EF-ADFB-8890FDDA0388}"/>
              </a:ext>
            </a:extLst>
          </p:cNvPr>
          <p:cNvSpPr txBox="1">
            <a:spLocks/>
          </p:cNvSpPr>
          <p:nvPr/>
        </p:nvSpPr>
        <p:spPr>
          <a:xfrm>
            <a:off x="583096" y="5226779"/>
            <a:ext cx="4704521" cy="1273748"/>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N" sz="2400" b="1" dirty="0"/>
              <a:t>Prem Ratan </a:t>
            </a:r>
            <a:r>
              <a:rPr lang="en-IN" sz="2400" b="1" dirty="0" err="1"/>
              <a:t>Damani</a:t>
            </a:r>
            <a:endParaRPr lang="en-IN" sz="2400" b="1" dirty="0"/>
          </a:p>
          <a:p>
            <a:pPr algn="ctr">
              <a:lnSpc>
                <a:spcPct val="100000"/>
              </a:lnSpc>
            </a:pPr>
            <a:r>
              <a:rPr lang="en-IN" sz="1800" i="1" dirty="0"/>
              <a:t>Chairman and Managing Director</a:t>
            </a:r>
          </a:p>
        </p:txBody>
      </p:sp>
    </p:spTree>
    <p:extLst>
      <p:ext uri="{BB962C8B-B14F-4D97-AF65-F5344CB8AC3E}">
        <p14:creationId xmlns:p14="http://schemas.microsoft.com/office/powerpoint/2010/main" xmlns="" val="2065747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1250A41-9674-403C-A3F4-D0BBD92D892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8092"/>
            <a:ext cx="12192000" cy="6841816"/>
          </a:xfrm>
          <a:prstGeom prst="rect">
            <a:avLst/>
          </a:prstGeom>
        </p:spPr>
      </p:pic>
      <p:sp>
        <p:nvSpPr>
          <p:cNvPr id="8" name="TextBox 7">
            <a:extLst>
              <a:ext uri="{FF2B5EF4-FFF2-40B4-BE49-F238E27FC236}">
                <a16:creationId xmlns:a16="http://schemas.microsoft.com/office/drawing/2014/main" xmlns="" id="{9458836E-87DB-4A67-B7F6-993BA398BCED}"/>
              </a:ext>
            </a:extLst>
          </p:cNvPr>
          <p:cNvSpPr txBox="1"/>
          <p:nvPr/>
        </p:nvSpPr>
        <p:spPr>
          <a:xfrm>
            <a:off x="2809462" y="1503093"/>
            <a:ext cx="8706678" cy="577530"/>
          </a:xfrm>
          <a:prstGeom prst="rect">
            <a:avLst/>
          </a:prstGeom>
          <a:noFill/>
        </p:spPr>
        <p:txBody>
          <a:bodyPr wrap="square" rtlCol="0">
            <a:spAutoFit/>
          </a:bodyPr>
          <a:lstStyle/>
          <a:p>
            <a:pPr>
              <a:lnSpc>
                <a:spcPct val="150000"/>
              </a:lnSpc>
            </a:pPr>
            <a:r>
              <a:rPr lang="en-US" sz="2400" dirty="0">
                <a:latin typeface="Segoe UI Light" panose="020B0502040204020203" pitchFamily="34" charset="0"/>
                <a:ea typeface="Roboto" panose="02000000000000000000" pitchFamily="2" charset="0"/>
                <a:cs typeface="Segoe UI Light" panose="020B0502040204020203" pitchFamily="34" charset="0"/>
              </a:rPr>
              <a:t>One Holistic Ecosystem for </a:t>
            </a:r>
            <a:r>
              <a:rPr lang="en-US" sz="2400" dirty="0" err="1">
                <a:latin typeface="Segoe UI Light" panose="020B0502040204020203" pitchFamily="34" charset="0"/>
                <a:ea typeface="Roboto" panose="02000000000000000000" pitchFamily="2" charset="0"/>
                <a:cs typeface="Segoe UI Light" panose="020B0502040204020203" pitchFamily="34" charset="0"/>
              </a:rPr>
              <a:t>Solapurkars</a:t>
            </a:r>
            <a:r>
              <a:rPr lang="en-US" sz="2400" dirty="0">
                <a:latin typeface="Segoe UI Light" panose="020B0502040204020203" pitchFamily="34" charset="0"/>
                <a:ea typeface="Roboto" panose="02000000000000000000" pitchFamily="2" charset="0"/>
                <a:cs typeface="Segoe UI Light" panose="020B0502040204020203" pitchFamily="34" charset="0"/>
              </a:rPr>
              <a:t> - Work, Play and Leisure </a:t>
            </a:r>
            <a:endParaRPr lang="en-IN" sz="2400" dirty="0">
              <a:latin typeface="Segoe UI Light" panose="020B0502040204020203" pitchFamily="34" charset="0"/>
              <a:ea typeface="Roboto" panose="02000000000000000000" pitchFamily="2" charset="0"/>
              <a:cs typeface="Segoe UI Light" panose="020B0502040204020203" pitchFamily="34" charset="0"/>
            </a:endParaRPr>
          </a:p>
        </p:txBody>
      </p:sp>
      <p:pic>
        <p:nvPicPr>
          <p:cNvPr id="3" name="Scott_Holmes_-_06_-_Corporate_Advertisement">
            <a:hlinkClick r:id="" action="ppaction://media"/>
            <a:extLst>
              <a:ext uri="{FF2B5EF4-FFF2-40B4-BE49-F238E27FC236}">
                <a16:creationId xmlns:a16="http://schemas.microsoft.com/office/drawing/2014/main" xmlns="" id="{47EC5C91-ECE2-467A-9EB9-EA07A42F1783}"/>
              </a:ext>
            </a:extLst>
          </p:cNvPr>
          <p:cNvPicPr>
            <a:picLocks noChangeAspect="1"/>
          </p:cNvPicPr>
          <p:nvPr>
            <a:videoFile r:link="rId1"/>
            <p:extLst>
              <p:ext uri="{DAA4B4D4-6D71-4841-9C94-3DE7FCFB9230}">
                <p14:media xmlns:p14="http://schemas.microsoft.com/office/powerpoint/2010/main" xmlns="" r:embed="rId4">
                  <p14:fade out="3750"/>
                </p14:media>
              </p:ext>
            </p:extLst>
          </p:nvPr>
        </p:nvPicPr>
        <p:blipFill>
          <a:blip r:embed="rId5" cstate="print"/>
          <a:stretch>
            <a:fillRect/>
          </a:stretch>
        </p:blipFill>
        <p:spPr>
          <a:xfrm>
            <a:off x="11516140" y="6291425"/>
            <a:ext cx="487363" cy="487363"/>
          </a:xfrm>
          <a:prstGeom prst="rect">
            <a:avLst/>
          </a:prstGeom>
        </p:spPr>
      </p:pic>
    </p:spTree>
    <p:extLst>
      <p:ext uri="{BB962C8B-B14F-4D97-AF65-F5344CB8AC3E}">
        <p14:creationId xmlns:p14="http://schemas.microsoft.com/office/powerpoint/2010/main" xmlns="" val="210238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7" repeatCount="indefinite" fill="hold" display="0">
                  <p:stCondLst>
                    <p:cond delay="indefinite"/>
                  </p:stCondLst>
                  <p:endCondLst>
                    <p:cond evt="onStopAudio" delay="0">
                      <p:tgtEl>
                        <p:sldTgt/>
                      </p:tgtEl>
                    </p:cond>
                  </p:end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FCC8077-A66F-4F99-B4F5-6619C14FF47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9355" cy="6858000"/>
          </a:xfrm>
          <a:prstGeom prst="rect">
            <a:avLst/>
          </a:prstGeom>
        </p:spPr>
      </p:pic>
      <p:sp>
        <p:nvSpPr>
          <p:cNvPr id="6" name="Rectangle 5">
            <a:extLst>
              <a:ext uri="{FF2B5EF4-FFF2-40B4-BE49-F238E27FC236}">
                <a16:creationId xmlns:a16="http://schemas.microsoft.com/office/drawing/2014/main" xmlns="" id="{C41AE7C5-1340-4C0D-B5E5-150DD3E8795F}"/>
              </a:ext>
            </a:extLst>
          </p:cNvPr>
          <p:cNvSpPr/>
          <p:nvPr/>
        </p:nvSpPr>
        <p:spPr>
          <a:xfrm>
            <a:off x="7620000" y="530087"/>
            <a:ext cx="4569354" cy="503583"/>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panose="02000000000000000000" pitchFamily="2" charset="0"/>
                <a:ea typeface="Roboto" panose="02000000000000000000" pitchFamily="2" charset="0"/>
              </a:rPr>
              <a:t>Shubham Resorts - Banquets</a:t>
            </a:r>
          </a:p>
        </p:txBody>
      </p:sp>
      <p:pic>
        <p:nvPicPr>
          <p:cNvPr id="3" name="Picture 2">
            <a:extLst>
              <a:ext uri="{FF2B5EF4-FFF2-40B4-BE49-F238E27FC236}">
                <a16:creationId xmlns:a16="http://schemas.microsoft.com/office/drawing/2014/main" xmlns="" id="{C1D2451A-5772-4613-97C8-CB7588D3B05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534525" y="5272110"/>
            <a:ext cx="2514599" cy="1367663"/>
          </a:xfrm>
          <a:prstGeom prst="rect">
            <a:avLst/>
          </a:prstGeom>
        </p:spPr>
      </p:pic>
    </p:spTree>
    <p:extLst>
      <p:ext uri="{BB962C8B-B14F-4D97-AF65-F5344CB8AC3E}">
        <p14:creationId xmlns:p14="http://schemas.microsoft.com/office/powerpoint/2010/main" xmlns="" val="1557933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pic>
          <p:nvPicPr>
            <p:cNvPr id="3" name="Picture 3"/>
            <p:cNvPicPr>
              <a:picLocks noChangeAspect="1"/>
            </p:cNvPicPr>
            <p:nvPr/>
          </p:nvPicPr>
          <p:blipFill>
            <a:blip r:embed="rId2"/>
            <a:srcRect l="32266" r="43014"/>
            <a:stretch>
              <a:fillRect/>
            </a:stretch>
          </p:blipFill>
          <p:spPr>
            <a:xfrm>
              <a:off x="0" y="0"/>
              <a:ext cx="6000750" cy="13716000"/>
            </a:xfrm>
            <a:prstGeom prst="rect">
              <a:avLst/>
            </a:prstGeom>
          </p:spPr>
        </p:pic>
        <p:pic>
          <p:nvPicPr>
            <p:cNvPr id="4" name="Picture 4"/>
            <p:cNvPicPr>
              <a:picLocks noChangeAspect="1"/>
            </p:cNvPicPr>
            <p:nvPr/>
          </p:nvPicPr>
          <p:blipFill>
            <a:blip r:embed="rId3"/>
            <a:srcRect l="37667" r="37667"/>
            <a:stretch>
              <a:fillRect/>
            </a:stretch>
          </p:blipFill>
          <p:spPr>
            <a:xfrm>
              <a:off x="6127750" y="0"/>
              <a:ext cx="6000750" cy="13716000"/>
            </a:xfrm>
            <a:prstGeom prst="rect">
              <a:avLst/>
            </a:prstGeom>
          </p:spPr>
        </p:pic>
        <p:pic>
          <p:nvPicPr>
            <p:cNvPr id="5" name="Picture 5"/>
            <p:cNvPicPr>
              <a:picLocks noChangeAspect="1"/>
            </p:cNvPicPr>
            <p:nvPr/>
          </p:nvPicPr>
          <p:blipFill>
            <a:blip r:embed="rId4"/>
            <a:srcRect l="37695" r="37695"/>
            <a:stretch>
              <a:fillRect/>
            </a:stretch>
          </p:blipFill>
          <p:spPr>
            <a:xfrm>
              <a:off x="12255500" y="0"/>
              <a:ext cx="6000750" cy="13716000"/>
            </a:xfrm>
            <a:prstGeom prst="rect">
              <a:avLst/>
            </a:prstGeom>
          </p:spPr>
        </p:pic>
        <p:pic>
          <p:nvPicPr>
            <p:cNvPr id="6" name="Picture 6"/>
            <p:cNvPicPr>
              <a:picLocks noChangeAspect="1"/>
            </p:cNvPicPr>
            <p:nvPr/>
          </p:nvPicPr>
          <p:blipFill>
            <a:blip r:embed="rId5"/>
            <a:srcRect l="37695" r="37695"/>
            <a:stretch>
              <a:fillRect/>
            </a:stretch>
          </p:blipFill>
          <p:spPr>
            <a:xfrm>
              <a:off x="18383250" y="0"/>
              <a:ext cx="6000750" cy="13716000"/>
            </a:xfrm>
            <a:prstGeom prst="rect">
              <a:avLst/>
            </a:prstGeom>
          </p:spPr>
        </p:pic>
      </p:grpSp>
      <p:grpSp>
        <p:nvGrpSpPr>
          <p:cNvPr id="7" name="Group 7"/>
          <p:cNvGrpSpPr/>
          <p:nvPr/>
        </p:nvGrpSpPr>
        <p:grpSpPr>
          <a:xfrm>
            <a:off x="0" y="5973020"/>
            <a:ext cx="2982945" cy="884980"/>
            <a:chOff x="0" y="0"/>
            <a:chExt cx="3049275" cy="904659"/>
          </a:xfrm>
        </p:grpSpPr>
        <p:sp>
          <p:nvSpPr>
            <p:cNvPr id="8" name="Freeform 8"/>
            <p:cNvSpPr/>
            <p:nvPr/>
          </p:nvSpPr>
          <p:spPr>
            <a:xfrm>
              <a:off x="0" y="0"/>
              <a:ext cx="3049275" cy="904659"/>
            </a:xfrm>
            <a:custGeom>
              <a:avLst/>
              <a:gdLst/>
              <a:ahLst/>
              <a:cxnLst/>
              <a:rect l="l" t="t" r="r" b="b"/>
              <a:pathLst>
                <a:path w="3049275" h="904659">
                  <a:moveTo>
                    <a:pt x="0" y="0"/>
                  </a:moveTo>
                  <a:lnTo>
                    <a:pt x="3049275" y="0"/>
                  </a:lnTo>
                  <a:lnTo>
                    <a:pt x="3049275" y="904659"/>
                  </a:lnTo>
                  <a:lnTo>
                    <a:pt x="0" y="904659"/>
                  </a:lnTo>
                  <a:close/>
                </a:path>
              </a:pathLst>
            </a:custGeom>
            <a:solidFill>
              <a:srgbClr val="39705A"/>
            </a:solidFill>
          </p:spPr>
        </p:sp>
      </p:grpSp>
      <p:grpSp>
        <p:nvGrpSpPr>
          <p:cNvPr id="9" name="Group 9"/>
          <p:cNvGrpSpPr/>
          <p:nvPr/>
        </p:nvGrpSpPr>
        <p:grpSpPr>
          <a:xfrm>
            <a:off x="3077795" y="5973020"/>
            <a:ext cx="2982945" cy="884980"/>
            <a:chOff x="0" y="0"/>
            <a:chExt cx="3049275" cy="904659"/>
          </a:xfrm>
        </p:grpSpPr>
        <p:sp>
          <p:nvSpPr>
            <p:cNvPr id="10" name="Freeform 10"/>
            <p:cNvSpPr/>
            <p:nvPr/>
          </p:nvSpPr>
          <p:spPr>
            <a:xfrm>
              <a:off x="0" y="0"/>
              <a:ext cx="3049275" cy="904659"/>
            </a:xfrm>
            <a:custGeom>
              <a:avLst/>
              <a:gdLst/>
              <a:ahLst/>
              <a:cxnLst/>
              <a:rect l="l" t="t" r="r" b="b"/>
              <a:pathLst>
                <a:path w="3049275" h="904659">
                  <a:moveTo>
                    <a:pt x="0" y="0"/>
                  </a:moveTo>
                  <a:lnTo>
                    <a:pt x="3049275" y="0"/>
                  </a:lnTo>
                  <a:lnTo>
                    <a:pt x="3049275" y="904659"/>
                  </a:lnTo>
                  <a:lnTo>
                    <a:pt x="0" y="904659"/>
                  </a:lnTo>
                  <a:close/>
                </a:path>
              </a:pathLst>
            </a:custGeom>
            <a:solidFill>
              <a:srgbClr val="39705A"/>
            </a:solidFill>
          </p:spPr>
        </p:sp>
      </p:grpSp>
      <p:grpSp>
        <p:nvGrpSpPr>
          <p:cNvPr id="11" name="Group 11"/>
          <p:cNvGrpSpPr/>
          <p:nvPr/>
        </p:nvGrpSpPr>
        <p:grpSpPr>
          <a:xfrm>
            <a:off x="6138769" y="5976611"/>
            <a:ext cx="2982945" cy="884980"/>
            <a:chOff x="0" y="0"/>
            <a:chExt cx="3049275" cy="904659"/>
          </a:xfrm>
        </p:grpSpPr>
        <p:sp>
          <p:nvSpPr>
            <p:cNvPr id="12" name="Freeform 12"/>
            <p:cNvSpPr/>
            <p:nvPr/>
          </p:nvSpPr>
          <p:spPr>
            <a:xfrm>
              <a:off x="0" y="0"/>
              <a:ext cx="3049275" cy="904659"/>
            </a:xfrm>
            <a:custGeom>
              <a:avLst/>
              <a:gdLst/>
              <a:ahLst/>
              <a:cxnLst/>
              <a:rect l="l" t="t" r="r" b="b"/>
              <a:pathLst>
                <a:path w="3049275" h="904659">
                  <a:moveTo>
                    <a:pt x="0" y="0"/>
                  </a:moveTo>
                  <a:lnTo>
                    <a:pt x="3049275" y="0"/>
                  </a:lnTo>
                  <a:lnTo>
                    <a:pt x="3049275" y="904659"/>
                  </a:lnTo>
                  <a:lnTo>
                    <a:pt x="0" y="904659"/>
                  </a:lnTo>
                  <a:close/>
                </a:path>
              </a:pathLst>
            </a:custGeom>
            <a:solidFill>
              <a:srgbClr val="39705A"/>
            </a:solidFill>
          </p:spPr>
        </p:sp>
      </p:grpSp>
      <p:grpSp>
        <p:nvGrpSpPr>
          <p:cNvPr id="13" name="Group 13"/>
          <p:cNvGrpSpPr/>
          <p:nvPr/>
        </p:nvGrpSpPr>
        <p:grpSpPr>
          <a:xfrm>
            <a:off x="9209055" y="5973020"/>
            <a:ext cx="2982945" cy="884980"/>
            <a:chOff x="0" y="0"/>
            <a:chExt cx="3049275" cy="904659"/>
          </a:xfrm>
        </p:grpSpPr>
        <p:sp>
          <p:nvSpPr>
            <p:cNvPr id="14" name="Freeform 14"/>
            <p:cNvSpPr/>
            <p:nvPr/>
          </p:nvSpPr>
          <p:spPr>
            <a:xfrm>
              <a:off x="0" y="0"/>
              <a:ext cx="3049275" cy="904659"/>
            </a:xfrm>
            <a:custGeom>
              <a:avLst/>
              <a:gdLst/>
              <a:ahLst/>
              <a:cxnLst/>
              <a:rect l="l" t="t" r="r" b="b"/>
              <a:pathLst>
                <a:path w="3049275" h="904659">
                  <a:moveTo>
                    <a:pt x="0" y="0"/>
                  </a:moveTo>
                  <a:lnTo>
                    <a:pt x="3049275" y="0"/>
                  </a:lnTo>
                  <a:lnTo>
                    <a:pt x="3049275" y="904659"/>
                  </a:lnTo>
                  <a:lnTo>
                    <a:pt x="0" y="904659"/>
                  </a:lnTo>
                  <a:close/>
                </a:path>
              </a:pathLst>
            </a:custGeom>
            <a:solidFill>
              <a:srgbClr val="39705A"/>
            </a:solidFill>
          </p:spPr>
        </p:sp>
      </p:grpSp>
      <p:sp>
        <p:nvSpPr>
          <p:cNvPr id="15" name="TextBox 15"/>
          <p:cNvSpPr txBox="1"/>
          <p:nvPr/>
        </p:nvSpPr>
        <p:spPr>
          <a:xfrm>
            <a:off x="9261182" y="6098638"/>
            <a:ext cx="2878693" cy="643381"/>
          </a:xfrm>
          <a:prstGeom prst="rect">
            <a:avLst/>
          </a:prstGeom>
        </p:spPr>
        <p:txBody>
          <a:bodyPr lIns="0" tIns="0" rIns="0" bIns="0" rtlCol="0" anchor="t">
            <a:spAutoFit/>
          </a:bodyPr>
          <a:lstStyle/>
          <a:p>
            <a:pPr algn="ctr">
              <a:lnSpc>
                <a:spcPts val="2613"/>
              </a:lnSpc>
              <a:spcBef>
                <a:spcPct val="0"/>
              </a:spcBef>
            </a:pPr>
            <a:r>
              <a:rPr lang="en-US" sz="1867">
                <a:solidFill>
                  <a:srgbClr val="FFFFFF"/>
                </a:solidFill>
                <a:latin typeface="Roboto"/>
              </a:rPr>
              <a:t>AC Hall with capacity of 600 guests.</a:t>
            </a:r>
          </a:p>
        </p:txBody>
      </p:sp>
      <p:sp>
        <p:nvSpPr>
          <p:cNvPr id="16" name="TextBox 16"/>
          <p:cNvSpPr txBox="1"/>
          <p:nvPr/>
        </p:nvSpPr>
        <p:spPr>
          <a:xfrm>
            <a:off x="3129922" y="6098638"/>
            <a:ext cx="2878693" cy="643381"/>
          </a:xfrm>
          <a:prstGeom prst="rect">
            <a:avLst/>
          </a:prstGeom>
        </p:spPr>
        <p:txBody>
          <a:bodyPr lIns="0" tIns="0" rIns="0" bIns="0" rtlCol="0" anchor="t">
            <a:spAutoFit/>
          </a:bodyPr>
          <a:lstStyle/>
          <a:p>
            <a:pPr algn="ctr">
              <a:lnSpc>
                <a:spcPts val="2613"/>
              </a:lnSpc>
              <a:spcBef>
                <a:spcPct val="0"/>
              </a:spcBef>
            </a:pPr>
            <a:r>
              <a:rPr lang="en-US" sz="1867">
                <a:solidFill>
                  <a:srgbClr val="FFFFFF"/>
                </a:solidFill>
                <a:latin typeface="Roboto"/>
              </a:rPr>
              <a:t>AC Hall with capacity of 100 -150 guests.</a:t>
            </a:r>
          </a:p>
        </p:txBody>
      </p:sp>
      <p:sp>
        <p:nvSpPr>
          <p:cNvPr id="17" name="TextBox 17"/>
          <p:cNvSpPr txBox="1"/>
          <p:nvPr/>
        </p:nvSpPr>
        <p:spPr>
          <a:xfrm>
            <a:off x="0" y="6098638"/>
            <a:ext cx="2878693" cy="666849"/>
          </a:xfrm>
          <a:prstGeom prst="rect">
            <a:avLst/>
          </a:prstGeom>
        </p:spPr>
        <p:txBody>
          <a:bodyPr lIns="0" tIns="0" rIns="0" bIns="0" rtlCol="0" anchor="t">
            <a:spAutoFit/>
          </a:bodyPr>
          <a:lstStyle/>
          <a:p>
            <a:pPr algn="ctr">
              <a:lnSpc>
                <a:spcPts val="2613"/>
              </a:lnSpc>
              <a:spcBef>
                <a:spcPct val="0"/>
              </a:spcBef>
            </a:pPr>
            <a:r>
              <a:rPr lang="en-US" sz="1867" dirty="0">
                <a:solidFill>
                  <a:srgbClr val="FFFFFF"/>
                </a:solidFill>
                <a:latin typeface="Roboto"/>
              </a:rPr>
              <a:t>Can Host </a:t>
            </a:r>
            <a:r>
              <a:rPr lang="en-US" sz="1867" dirty="0" smtClean="0">
                <a:solidFill>
                  <a:srgbClr val="FFFFFF"/>
                </a:solidFill>
                <a:latin typeface="Roboto"/>
              </a:rPr>
              <a:t>1000-1500 </a:t>
            </a:r>
            <a:r>
              <a:rPr lang="en-US" sz="1867" dirty="0">
                <a:solidFill>
                  <a:srgbClr val="FFFFFF"/>
                </a:solidFill>
                <a:latin typeface="Roboto"/>
              </a:rPr>
              <a:t>guests. Area: 40,000 sq ft</a:t>
            </a:r>
          </a:p>
        </p:txBody>
      </p:sp>
      <p:sp>
        <p:nvSpPr>
          <p:cNvPr id="18" name="TextBox 18"/>
          <p:cNvSpPr txBox="1"/>
          <p:nvPr/>
        </p:nvSpPr>
        <p:spPr>
          <a:xfrm>
            <a:off x="6190896" y="6098638"/>
            <a:ext cx="2878693" cy="643381"/>
          </a:xfrm>
          <a:prstGeom prst="rect">
            <a:avLst/>
          </a:prstGeom>
        </p:spPr>
        <p:txBody>
          <a:bodyPr lIns="0" tIns="0" rIns="0" bIns="0" rtlCol="0" anchor="t">
            <a:spAutoFit/>
          </a:bodyPr>
          <a:lstStyle/>
          <a:p>
            <a:pPr algn="ctr">
              <a:lnSpc>
                <a:spcPts val="2613"/>
              </a:lnSpc>
              <a:spcBef>
                <a:spcPct val="0"/>
              </a:spcBef>
            </a:pPr>
            <a:r>
              <a:rPr lang="en-US" sz="1867">
                <a:solidFill>
                  <a:srgbClr val="FFFFFF"/>
                </a:solidFill>
                <a:latin typeface="Roboto"/>
              </a:rPr>
              <a:t>Can Host 1000 guests. Area: 20,000 sq ft</a:t>
            </a:r>
          </a:p>
        </p:txBody>
      </p:sp>
      <p:grpSp>
        <p:nvGrpSpPr>
          <p:cNvPr id="19" name="Group 19"/>
          <p:cNvGrpSpPr/>
          <p:nvPr/>
        </p:nvGrpSpPr>
        <p:grpSpPr>
          <a:xfrm>
            <a:off x="-52127" y="0"/>
            <a:ext cx="3035072" cy="920240"/>
            <a:chOff x="0" y="0"/>
            <a:chExt cx="3102561" cy="940703"/>
          </a:xfrm>
        </p:grpSpPr>
        <p:sp>
          <p:nvSpPr>
            <p:cNvPr id="20" name="Freeform 20"/>
            <p:cNvSpPr/>
            <p:nvPr/>
          </p:nvSpPr>
          <p:spPr>
            <a:xfrm>
              <a:off x="0" y="0"/>
              <a:ext cx="3102561" cy="940703"/>
            </a:xfrm>
            <a:custGeom>
              <a:avLst/>
              <a:gdLst/>
              <a:ahLst/>
              <a:cxnLst/>
              <a:rect l="l" t="t" r="r" b="b"/>
              <a:pathLst>
                <a:path w="3102561" h="940703">
                  <a:moveTo>
                    <a:pt x="0" y="0"/>
                  </a:moveTo>
                  <a:lnTo>
                    <a:pt x="3102561" y="0"/>
                  </a:lnTo>
                  <a:lnTo>
                    <a:pt x="3102561" y="940703"/>
                  </a:lnTo>
                  <a:lnTo>
                    <a:pt x="0" y="940703"/>
                  </a:lnTo>
                  <a:close/>
                </a:path>
              </a:pathLst>
            </a:custGeom>
            <a:solidFill>
              <a:srgbClr val="39705A"/>
            </a:solidFill>
          </p:spPr>
        </p:sp>
      </p:grpSp>
      <p:grpSp>
        <p:nvGrpSpPr>
          <p:cNvPr id="21" name="Group 21"/>
          <p:cNvGrpSpPr/>
          <p:nvPr/>
        </p:nvGrpSpPr>
        <p:grpSpPr>
          <a:xfrm>
            <a:off x="3060928" y="0"/>
            <a:ext cx="2999812" cy="884980"/>
            <a:chOff x="0" y="0"/>
            <a:chExt cx="3066517" cy="904659"/>
          </a:xfrm>
        </p:grpSpPr>
        <p:sp>
          <p:nvSpPr>
            <p:cNvPr id="22" name="Freeform 22"/>
            <p:cNvSpPr/>
            <p:nvPr/>
          </p:nvSpPr>
          <p:spPr>
            <a:xfrm>
              <a:off x="0" y="0"/>
              <a:ext cx="3066517" cy="904659"/>
            </a:xfrm>
            <a:custGeom>
              <a:avLst/>
              <a:gdLst/>
              <a:ahLst/>
              <a:cxnLst/>
              <a:rect l="l" t="t" r="r" b="b"/>
              <a:pathLst>
                <a:path w="3066517" h="904659">
                  <a:moveTo>
                    <a:pt x="0" y="0"/>
                  </a:moveTo>
                  <a:lnTo>
                    <a:pt x="3066517" y="0"/>
                  </a:lnTo>
                  <a:lnTo>
                    <a:pt x="3066517" y="904659"/>
                  </a:lnTo>
                  <a:lnTo>
                    <a:pt x="0" y="904659"/>
                  </a:lnTo>
                  <a:close/>
                </a:path>
              </a:pathLst>
            </a:custGeom>
            <a:solidFill>
              <a:srgbClr val="39705A"/>
            </a:solidFill>
          </p:spPr>
        </p:sp>
      </p:grpSp>
      <p:grpSp>
        <p:nvGrpSpPr>
          <p:cNvPr id="23" name="Group 23"/>
          <p:cNvGrpSpPr/>
          <p:nvPr/>
        </p:nvGrpSpPr>
        <p:grpSpPr>
          <a:xfrm>
            <a:off x="6112705" y="0"/>
            <a:ext cx="3035072" cy="884980"/>
            <a:chOff x="0" y="0"/>
            <a:chExt cx="3102561" cy="904659"/>
          </a:xfrm>
        </p:grpSpPr>
        <p:sp>
          <p:nvSpPr>
            <p:cNvPr id="24" name="Freeform 24"/>
            <p:cNvSpPr/>
            <p:nvPr/>
          </p:nvSpPr>
          <p:spPr>
            <a:xfrm>
              <a:off x="0" y="0"/>
              <a:ext cx="3102561" cy="904659"/>
            </a:xfrm>
            <a:custGeom>
              <a:avLst/>
              <a:gdLst/>
              <a:ahLst/>
              <a:cxnLst/>
              <a:rect l="l" t="t" r="r" b="b"/>
              <a:pathLst>
                <a:path w="3102561" h="904659">
                  <a:moveTo>
                    <a:pt x="0" y="0"/>
                  </a:moveTo>
                  <a:lnTo>
                    <a:pt x="3102561" y="0"/>
                  </a:lnTo>
                  <a:lnTo>
                    <a:pt x="3102561" y="904659"/>
                  </a:lnTo>
                  <a:lnTo>
                    <a:pt x="0" y="904659"/>
                  </a:lnTo>
                  <a:close/>
                </a:path>
              </a:pathLst>
            </a:custGeom>
            <a:solidFill>
              <a:srgbClr val="39705A"/>
            </a:solidFill>
          </p:spPr>
        </p:sp>
      </p:grpSp>
      <p:grpSp>
        <p:nvGrpSpPr>
          <p:cNvPr id="25" name="Group 25"/>
          <p:cNvGrpSpPr/>
          <p:nvPr/>
        </p:nvGrpSpPr>
        <p:grpSpPr>
          <a:xfrm>
            <a:off x="9209055" y="0"/>
            <a:ext cx="3035072" cy="884980"/>
            <a:chOff x="0" y="0"/>
            <a:chExt cx="3102561" cy="904659"/>
          </a:xfrm>
        </p:grpSpPr>
        <p:sp>
          <p:nvSpPr>
            <p:cNvPr id="26" name="Freeform 26"/>
            <p:cNvSpPr/>
            <p:nvPr/>
          </p:nvSpPr>
          <p:spPr>
            <a:xfrm>
              <a:off x="0" y="0"/>
              <a:ext cx="3102561" cy="904659"/>
            </a:xfrm>
            <a:custGeom>
              <a:avLst/>
              <a:gdLst/>
              <a:ahLst/>
              <a:cxnLst/>
              <a:rect l="l" t="t" r="r" b="b"/>
              <a:pathLst>
                <a:path w="3102561" h="904659">
                  <a:moveTo>
                    <a:pt x="0" y="0"/>
                  </a:moveTo>
                  <a:lnTo>
                    <a:pt x="3102561" y="0"/>
                  </a:lnTo>
                  <a:lnTo>
                    <a:pt x="3102561" y="904659"/>
                  </a:lnTo>
                  <a:lnTo>
                    <a:pt x="0" y="904659"/>
                  </a:lnTo>
                  <a:close/>
                </a:path>
              </a:pathLst>
            </a:custGeom>
            <a:solidFill>
              <a:srgbClr val="39705A"/>
            </a:solidFill>
          </p:spPr>
        </p:sp>
      </p:grpSp>
      <p:sp>
        <p:nvSpPr>
          <p:cNvPr id="27" name="TextBox 27"/>
          <p:cNvSpPr txBox="1"/>
          <p:nvPr/>
        </p:nvSpPr>
        <p:spPr>
          <a:xfrm>
            <a:off x="135228" y="249300"/>
            <a:ext cx="2743464" cy="403957"/>
          </a:xfrm>
          <a:prstGeom prst="rect">
            <a:avLst/>
          </a:prstGeom>
        </p:spPr>
        <p:txBody>
          <a:bodyPr lIns="0" tIns="0" rIns="0" bIns="0" rtlCol="0" anchor="t">
            <a:spAutoFit/>
          </a:bodyPr>
          <a:lstStyle/>
          <a:p>
            <a:pPr algn="ctr">
              <a:lnSpc>
                <a:spcPts val="3360"/>
              </a:lnSpc>
              <a:spcBef>
                <a:spcPct val="0"/>
              </a:spcBef>
            </a:pPr>
            <a:r>
              <a:rPr lang="en-US" sz="2400" dirty="0" err="1">
                <a:solidFill>
                  <a:srgbClr val="FFFFFF"/>
                </a:solidFill>
                <a:latin typeface="Roboto"/>
              </a:rPr>
              <a:t>Swasti</a:t>
            </a:r>
            <a:r>
              <a:rPr lang="en-US" sz="2400" dirty="0">
                <a:solidFill>
                  <a:srgbClr val="FFFFFF"/>
                </a:solidFill>
                <a:latin typeface="Roboto"/>
              </a:rPr>
              <a:t>: The Lawn</a:t>
            </a:r>
          </a:p>
        </p:txBody>
      </p:sp>
      <p:sp>
        <p:nvSpPr>
          <p:cNvPr id="28" name="TextBox 28"/>
          <p:cNvSpPr txBox="1"/>
          <p:nvPr/>
        </p:nvSpPr>
        <p:spPr>
          <a:xfrm>
            <a:off x="3077795" y="249300"/>
            <a:ext cx="2999812" cy="403957"/>
          </a:xfrm>
          <a:prstGeom prst="rect">
            <a:avLst/>
          </a:prstGeom>
        </p:spPr>
        <p:txBody>
          <a:bodyPr lIns="0" tIns="0" rIns="0" bIns="0" rtlCol="0" anchor="t">
            <a:spAutoFit/>
          </a:bodyPr>
          <a:lstStyle/>
          <a:p>
            <a:pPr algn="ctr">
              <a:lnSpc>
                <a:spcPts val="3360"/>
              </a:lnSpc>
              <a:spcBef>
                <a:spcPct val="0"/>
              </a:spcBef>
            </a:pPr>
            <a:r>
              <a:rPr lang="en-US" sz="2400" dirty="0">
                <a:solidFill>
                  <a:srgbClr val="FFFFFF"/>
                </a:solidFill>
                <a:latin typeface="Roboto"/>
              </a:rPr>
              <a:t>Soham: Mini Hall</a:t>
            </a:r>
          </a:p>
        </p:txBody>
      </p:sp>
      <p:sp>
        <p:nvSpPr>
          <p:cNvPr id="29" name="TextBox 29"/>
          <p:cNvSpPr txBox="1"/>
          <p:nvPr/>
        </p:nvSpPr>
        <p:spPr>
          <a:xfrm>
            <a:off x="6173983" y="249300"/>
            <a:ext cx="3035072" cy="403957"/>
          </a:xfrm>
          <a:prstGeom prst="rect">
            <a:avLst/>
          </a:prstGeom>
        </p:spPr>
        <p:txBody>
          <a:bodyPr lIns="0" tIns="0" rIns="0" bIns="0" rtlCol="0" anchor="t">
            <a:spAutoFit/>
          </a:bodyPr>
          <a:lstStyle/>
          <a:p>
            <a:pPr algn="ctr">
              <a:lnSpc>
                <a:spcPts val="3360"/>
              </a:lnSpc>
              <a:spcBef>
                <a:spcPct val="0"/>
              </a:spcBef>
            </a:pPr>
            <a:r>
              <a:rPr lang="en-US" sz="2400" dirty="0" err="1">
                <a:solidFill>
                  <a:srgbClr val="FFFFFF"/>
                </a:solidFill>
                <a:latin typeface="Roboto"/>
              </a:rPr>
              <a:t>Shagun</a:t>
            </a:r>
            <a:r>
              <a:rPr lang="en-US" sz="2400" dirty="0">
                <a:solidFill>
                  <a:srgbClr val="FFFFFF"/>
                </a:solidFill>
                <a:latin typeface="Roboto"/>
              </a:rPr>
              <a:t>: Mini Lawn</a:t>
            </a:r>
          </a:p>
        </p:txBody>
      </p:sp>
      <p:sp>
        <p:nvSpPr>
          <p:cNvPr id="30" name="TextBox 30"/>
          <p:cNvSpPr txBox="1"/>
          <p:nvPr/>
        </p:nvSpPr>
        <p:spPr>
          <a:xfrm>
            <a:off x="9347511" y="269240"/>
            <a:ext cx="2758159" cy="403957"/>
          </a:xfrm>
          <a:prstGeom prst="rect">
            <a:avLst/>
          </a:prstGeom>
        </p:spPr>
        <p:txBody>
          <a:bodyPr lIns="0" tIns="0" rIns="0" bIns="0" rtlCol="0" anchor="t">
            <a:spAutoFit/>
          </a:bodyPr>
          <a:lstStyle/>
          <a:p>
            <a:pPr algn="ctr">
              <a:lnSpc>
                <a:spcPts val="3360"/>
              </a:lnSpc>
              <a:spcBef>
                <a:spcPct val="0"/>
              </a:spcBef>
            </a:pPr>
            <a:r>
              <a:rPr lang="en-US" sz="2400" dirty="0">
                <a:solidFill>
                  <a:srgbClr val="FFFFFF"/>
                </a:solidFill>
                <a:latin typeface="Roboto"/>
              </a:rPr>
              <a:t>Shree: The Hall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8AB2F0C7-6BD5-4ED7-8CA4-6C36AD9D62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6096000" cy="3429000"/>
          </a:xfrm>
          <a:prstGeom prst="rect">
            <a:avLst/>
          </a:prstGeom>
        </p:spPr>
      </p:pic>
      <p:sp>
        <p:nvSpPr>
          <p:cNvPr id="8" name="Rectangle 7">
            <a:extLst>
              <a:ext uri="{FF2B5EF4-FFF2-40B4-BE49-F238E27FC236}">
                <a16:creationId xmlns:a16="http://schemas.microsoft.com/office/drawing/2014/main" xmlns="" id="{756EC5A1-E088-4DBC-A5FC-6F659E1E3866}"/>
              </a:ext>
            </a:extLst>
          </p:cNvPr>
          <p:cNvSpPr/>
          <p:nvPr/>
        </p:nvSpPr>
        <p:spPr>
          <a:xfrm>
            <a:off x="6700297" y="528707"/>
            <a:ext cx="4569354" cy="503583"/>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panose="02000000000000000000" pitchFamily="2" charset="0"/>
                <a:ea typeface="Roboto" panose="02000000000000000000" pitchFamily="2" charset="0"/>
              </a:rPr>
              <a:t>Shubham Resorts - </a:t>
            </a:r>
            <a:r>
              <a:rPr lang="en-IN" dirty="0" err="1">
                <a:latin typeface="Roboto" panose="02000000000000000000" pitchFamily="2" charset="0"/>
                <a:ea typeface="Roboto" panose="02000000000000000000" pitchFamily="2" charset="0"/>
              </a:rPr>
              <a:t>Accomodation</a:t>
            </a:r>
            <a:endParaRPr lang="en-IN" dirty="0">
              <a:latin typeface="Roboto" panose="02000000000000000000" pitchFamily="2" charset="0"/>
              <a:ea typeface="Roboto" panose="02000000000000000000" pitchFamily="2" charset="0"/>
            </a:endParaRPr>
          </a:p>
        </p:txBody>
      </p:sp>
      <p:pic>
        <p:nvPicPr>
          <p:cNvPr id="13" name="Picture 12">
            <a:extLst>
              <a:ext uri="{FF2B5EF4-FFF2-40B4-BE49-F238E27FC236}">
                <a16:creationId xmlns:a16="http://schemas.microsoft.com/office/drawing/2014/main" xmlns="" id="{CC749FD0-8CB5-4949-B26C-0CA63A2910C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 y="3557380"/>
            <a:ext cx="6095999" cy="3300620"/>
          </a:xfrm>
          <a:prstGeom prst="rect">
            <a:avLst/>
          </a:prstGeom>
        </p:spPr>
      </p:pic>
      <p:sp>
        <p:nvSpPr>
          <p:cNvPr id="14" name="TextBox 13">
            <a:extLst>
              <a:ext uri="{FF2B5EF4-FFF2-40B4-BE49-F238E27FC236}">
                <a16:creationId xmlns:a16="http://schemas.microsoft.com/office/drawing/2014/main" xmlns="" id="{B5611E9A-036F-4AA2-B5B8-D929B19108EE}"/>
              </a:ext>
            </a:extLst>
          </p:cNvPr>
          <p:cNvSpPr txBox="1"/>
          <p:nvPr/>
        </p:nvSpPr>
        <p:spPr>
          <a:xfrm>
            <a:off x="6700297" y="1590261"/>
            <a:ext cx="4569354" cy="3416320"/>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Roboto" panose="02000000000000000000" pitchFamily="2" charset="0"/>
                <a:ea typeface="Roboto" panose="02000000000000000000" pitchFamily="2" charset="0"/>
              </a:rPr>
              <a:t>22 AC Rooms </a:t>
            </a:r>
            <a:r>
              <a:rPr lang="en-IN" dirty="0" err="1">
                <a:latin typeface="Roboto" panose="02000000000000000000" pitchFamily="2" charset="0"/>
                <a:ea typeface="Roboto" panose="02000000000000000000" pitchFamily="2" charset="0"/>
              </a:rPr>
              <a:t>rooms</a:t>
            </a:r>
            <a:r>
              <a:rPr lang="en-IN" dirty="0">
                <a:latin typeface="Roboto" panose="02000000000000000000" pitchFamily="2" charset="0"/>
                <a:ea typeface="Roboto" panose="02000000000000000000" pitchFamily="2" charset="0"/>
              </a:rPr>
              <a:t> (4 Luxurious Tents, 6 Superior AC, Deluxe AC &amp; 4 AC Dormitory)</a:t>
            </a:r>
          </a:p>
          <a:p>
            <a:pPr marL="285750" indent="-285750">
              <a:buFont typeface="Arial" panose="020B0604020202020204" pitchFamily="34" charset="0"/>
              <a:buChar char="•"/>
            </a:pPr>
            <a:endParaRPr lang="en-IN"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en-IN" dirty="0">
                <a:latin typeface="Roboto" panose="02000000000000000000" pitchFamily="2" charset="0"/>
                <a:ea typeface="Roboto" panose="02000000000000000000" pitchFamily="2" charset="0"/>
              </a:rPr>
              <a:t>Centrally located: Railway station (1km), Bus stand (2km) and airport(7km).</a:t>
            </a:r>
          </a:p>
          <a:p>
            <a:pPr marL="285750" indent="-285750">
              <a:buFont typeface="Arial" panose="020B0604020202020204" pitchFamily="34" charset="0"/>
              <a:buChar char="•"/>
            </a:pPr>
            <a:endParaRPr lang="en-IN"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IN" dirty="0">
                <a:latin typeface="Roboto" panose="02000000000000000000" pitchFamily="2" charset="0"/>
                <a:ea typeface="Roboto" panose="02000000000000000000" pitchFamily="2" charset="0"/>
              </a:rPr>
              <a:t>Private walking path of 1km.</a:t>
            </a:r>
          </a:p>
          <a:p>
            <a:pPr marL="285750" indent="-285750">
              <a:buFont typeface="Arial" panose="020B0604020202020204" pitchFamily="34" charset="0"/>
              <a:buChar char="•"/>
            </a:pPr>
            <a:endParaRPr lang="en-IN"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en-IN" dirty="0">
                <a:latin typeface="Roboto" panose="02000000000000000000" pitchFamily="2" charset="0"/>
                <a:ea typeface="Roboto" panose="02000000000000000000" pitchFamily="2" charset="0"/>
              </a:rPr>
              <a:t>Beautiful environment with 1500 trees, species &amp; 3500 flowering &amp; ornamental shrubs.</a:t>
            </a:r>
          </a:p>
        </p:txBody>
      </p:sp>
      <p:pic>
        <p:nvPicPr>
          <p:cNvPr id="6" name="Picture 5">
            <a:extLst>
              <a:ext uri="{FF2B5EF4-FFF2-40B4-BE49-F238E27FC236}">
                <a16:creationId xmlns:a16="http://schemas.microsoft.com/office/drawing/2014/main" xmlns="" id="{AEAA557F-9AFC-4050-AFB9-370520C7B10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534525" y="5272110"/>
            <a:ext cx="2514599" cy="1367663"/>
          </a:xfrm>
          <a:prstGeom prst="rect">
            <a:avLst/>
          </a:prstGeom>
        </p:spPr>
      </p:pic>
    </p:spTree>
    <p:extLst>
      <p:ext uri="{BB962C8B-B14F-4D97-AF65-F5344CB8AC3E}">
        <p14:creationId xmlns:p14="http://schemas.microsoft.com/office/powerpoint/2010/main" xmlns="" val="3652743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8D529701-AFE3-43A6-9DCE-F223E9643696}"/>
              </a:ext>
            </a:extLst>
          </p:cNvPr>
          <p:cNvGraphicFramePr>
            <a:graphicFrameLocks noGrp="1"/>
          </p:cNvGraphicFramePr>
          <p:nvPr/>
        </p:nvGraphicFramePr>
        <p:xfrm>
          <a:off x="0" y="0"/>
          <a:ext cx="12192000" cy="3429000"/>
        </p:xfrm>
        <a:graphic>
          <a:graphicData uri="http://schemas.openxmlformats.org/drawingml/2006/table">
            <a:tbl>
              <a:tblPr>
                <a:tableStyleId>{2D5ABB26-0587-4C30-8999-92F81FD0307C}</a:tableStyleId>
              </a:tblPr>
              <a:tblGrid>
                <a:gridCol w="12192000">
                  <a:extLst>
                    <a:ext uri="{9D8B030D-6E8A-4147-A177-3AD203B41FA5}">
                      <a16:colId xmlns:a16="http://schemas.microsoft.com/office/drawing/2014/main" xmlns="" val="1072669007"/>
                    </a:ext>
                  </a:extLst>
                </a:gridCol>
              </a:tblGrid>
              <a:tr h="3429000">
                <a:tc>
                  <a:txBody>
                    <a:bodyPr/>
                    <a:lstStyle/>
                    <a:p>
                      <a:endParaRPr lang="en-US" dirty="0"/>
                    </a:p>
                  </a:txBody>
                  <a:tcPr/>
                </a:tc>
                <a:extLst>
                  <a:ext uri="{0D108BD9-81ED-4DB2-BD59-A6C34878D82A}">
                    <a16:rowId xmlns:a16="http://schemas.microsoft.com/office/drawing/2014/main" xmlns="" val="3439842489"/>
                  </a:ext>
                </a:extLst>
              </a:tr>
            </a:tbl>
          </a:graphicData>
        </a:graphic>
      </p:graphicFrame>
      <p:graphicFrame>
        <p:nvGraphicFramePr>
          <p:cNvPr id="4" name="Table 4">
            <a:extLst>
              <a:ext uri="{FF2B5EF4-FFF2-40B4-BE49-F238E27FC236}">
                <a16:creationId xmlns:a16="http://schemas.microsoft.com/office/drawing/2014/main" xmlns="" id="{64A02590-1E70-4880-B4DD-AE84A4FDF82A}"/>
              </a:ext>
            </a:extLst>
          </p:cNvPr>
          <p:cNvGraphicFramePr>
            <a:graphicFrameLocks noGrp="1"/>
          </p:cNvGraphicFramePr>
          <p:nvPr/>
        </p:nvGraphicFramePr>
        <p:xfrm>
          <a:off x="0" y="3428999"/>
          <a:ext cx="12192000" cy="3428999"/>
        </p:xfrm>
        <a:graphic>
          <a:graphicData uri="http://schemas.openxmlformats.org/drawingml/2006/table">
            <a:tbl>
              <a:tblPr>
                <a:tableStyleId>{2D5ABB26-0587-4C30-8999-92F81FD0307C}</a:tableStyleId>
              </a:tblPr>
              <a:tblGrid>
                <a:gridCol w="6096000">
                  <a:extLst>
                    <a:ext uri="{9D8B030D-6E8A-4147-A177-3AD203B41FA5}">
                      <a16:colId xmlns:a16="http://schemas.microsoft.com/office/drawing/2014/main" xmlns="" val="1686210841"/>
                    </a:ext>
                  </a:extLst>
                </a:gridCol>
                <a:gridCol w="6096000">
                  <a:extLst>
                    <a:ext uri="{9D8B030D-6E8A-4147-A177-3AD203B41FA5}">
                      <a16:colId xmlns:a16="http://schemas.microsoft.com/office/drawing/2014/main" xmlns="" val="3854588456"/>
                    </a:ext>
                  </a:extLst>
                </a:gridCol>
              </a:tblGrid>
              <a:tr h="3428999">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586641658"/>
                  </a:ext>
                </a:extLst>
              </a:tr>
            </a:tbl>
          </a:graphicData>
        </a:graphic>
      </p:graphicFrame>
      <p:sp>
        <p:nvSpPr>
          <p:cNvPr id="6" name="Rectangle 5">
            <a:extLst>
              <a:ext uri="{FF2B5EF4-FFF2-40B4-BE49-F238E27FC236}">
                <a16:creationId xmlns:a16="http://schemas.microsoft.com/office/drawing/2014/main" xmlns="" id="{EC85E4F9-F0BC-40B1-8D5F-6BD4FCB073F2}"/>
              </a:ext>
            </a:extLst>
          </p:cNvPr>
          <p:cNvSpPr/>
          <p:nvPr/>
        </p:nvSpPr>
        <p:spPr>
          <a:xfrm>
            <a:off x="0" y="1"/>
            <a:ext cx="6085490" cy="993228"/>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xmlns="" id="{3D7F7E2B-EECA-44E0-9655-6FDAEDECF2F1}"/>
              </a:ext>
            </a:extLst>
          </p:cNvPr>
          <p:cNvSpPr txBox="1"/>
          <p:nvPr/>
        </p:nvSpPr>
        <p:spPr>
          <a:xfrm>
            <a:off x="1662209" y="250393"/>
            <a:ext cx="2761071" cy="492443"/>
          </a:xfrm>
          <a:prstGeom prst="rect">
            <a:avLst/>
          </a:prstGeom>
          <a:noFill/>
        </p:spPr>
        <p:txBody>
          <a:bodyPr wrap="square" lIns="0" tIns="0" rIns="0" bIns="0" rtlCol="0">
            <a:spAutoFit/>
          </a:bodyPr>
          <a:lstStyle/>
          <a:p>
            <a:r>
              <a:rPr lang="en-US" sz="3200" dirty="0">
                <a:solidFill>
                  <a:schemeClr val="bg1"/>
                </a:solidFill>
                <a:latin typeface="+mj-lt"/>
              </a:rPr>
              <a:t>Superior Rooms</a:t>
            </a:r>
          </a:p>
        </p:txBody>
      </p:sp>
      <p:sp>
        <p:nvSpPr>
          <p:cNvPr id="8" name="Rectangle 7">
            <a:extLst>
              <a:ext uri="{FF2B5EF4-FFF2-40B4-BE49-F238E27FC236}">
                <a16:creationId xmlns:a16="http://schemas.microsoft.com/office/drawing/2014/main" xmlns="" id="{139C3D65-F777-4C96-A509-33E7AE38C70F}"/>
              </a:ext>
            </a:extLst>
          </p:cNvPr>
          <p:cNvSpPr/>
          <p:nvPr/>
        </p:nvSpPr>
        <p:spPr>
          <a:xfrm>
            <a:off x="6085488" y="-1100"/>
            <a:ext cx="6085489" cy="993228"/>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xmlns="" id="{C69CE553-31A7-4591-9F6A-4813EA6E1B57}"/>
              </a:ext>
            </a:extLst>
          </p:cNvPr>
          <p:cNvSpPr txBox="1"/>
          <p:nvPr/>
        </p:nvSpPr>
        <p:spPr>
          <a:xfrm>
            <a:off x="7763463" y="250393"/>
            <a:ext cx="3156328" cy="492443"/>
          </a:xfrm>
          <a:prstGeom prst="rect">
            <a:avLst/>
          </a:prstGeom>
          <a:noFill/>
        </p:spPr>
        <p:txBody>
          <a:bodyPr wrap="square" lIns="0" tIns="0" rIns="0" bIns="0" rtlCol="0">
            <a:spAutoFit/>
          </a:bodyPr>
          <a:lstStyle/>
          <a:p>
            <a:r>
              <a:rPr lang="en-US" sz="3200" dirty="0">
                <a:solidFill>
                  <a:schemeClr val="bg1"/>
                </a:solidFill>
                <a:latin typeface="+mj-lt"/>
              </a:rPr>
              <a:t>Luxurious AC Tents </a:t>
            </a:r>
          </a:p>
        </p:txBody>
      </p:sp>
      <p:sp>
        <p:nvSpPr>
          <p:cNvPr id="12" name="Rectangle 11">
            <a:extLst>
              <a:ext uri="{FF2B5EF4-FFF2-40B4-BE49-F238E27FC236}">
                <a16:creationId xmlns:a16="http://schemas.microsoft.com/office/drawing/2014/main" xmlns="" id="{C99973E5-2072-4EE1-BDF5-6C709E25852E}"/>
              </a:ext>
            </a:extLst>
          </p:cNvPr>
          <p:cNvSpPr/>
          <p:nvPr/>
        </p:nvSpPr>
        <p:spPr>
          <a:xfrm>
            <a:off x="0" y="3428998"/>
            <a:ext cx="6085490" cy="993228"/>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xmlns="" id="{F44EE5FA-8B97-4075-A9AF-34042ADB9051}"/>
              </a:ext>
            </a:extLst>
          </p:cNvPr>
          <p:cNvSpPr txBox="1"/>
          <p:nvPr/>
        </p:nvSpPr>
        <p:spPr>
          <a:xfrm>
            <a:off x="2296738" y="3683562"/>
            <a:ext cx="1704319" cy="492443"/>
          </a:xfrm>
          <a:prstGeom prst="rect">
            <a:avLst/>
          </a:prstGeom>
          <a:solidFill>
            <a:srgbClr val="00827F"/>
          </a:solidFill>
        </p:spPr>
        <p:txBody>
          <a:bodyPr wrap="square" lIns="0" tIns="0" rIns="0" bIns="0" rtlCol="0">
            <a:spAutoFit/>
          </a:bodyPr>
          <a:lstStyle/>
          <a:p>
            <a:r>
              <a:rPr lang="en-US" sz="3200" dirty="0">
                <a:solidFill>
                  <a:schemeClr val="bg1"/>
                </a:solidFill>
                <a:latin typeface="+mj-lt"/>
              </a:rPr>
              <a:t>Deluxe AC</a:t>
            </a:r>
          </a:p>
        </p:txBody>
      </p:sp>
      <p:sp>
        <p:nvSpPr>
          <p:cNvPr id="15" name="Rectangle 14">
            <a:extLst>
              <a:ext uri="{FF2B5EF4-FFF2-40B4-BE49-F238E27FC236}">
                <a16:creationId xmlns:a16="http://schemas.microsoft.com/office/drawing/2014/main" xmlns="" id="{6F96DDE4-5EE7-4704-9578-DFED1F772395}"/>
              </a:ext>
            </a:extLst>
          </p:cNvPr>
          <p:cNvSpPr/>
          <p:nvPr/>
        </p:nvSpPr>
        <p:spPr>
          <a:xfrm>
            <a:off x="6010275" y="3428999"/>
            <a:ext cx="6181725" cy="993228"/>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xmlns="" id="{1958B37E-C2E3-472B-9256-897225F35A95}"/>
              </a:ext>
            </a:extLst>
          </p:cNvPr>
          <p:cNvSpPr txBox="1"/>
          <p:nvPr/>
        </p:nvSpPr>
        <p:spPr>
          <a:xfrm>
            <a:off x="8203027" y="3677534"/>
            <a:ext cx="1881942" cy="492443"/>
          </a:xfrm>
          <a:prstGeom prst="rect">
            <a:avLst/>
          </a:prstGeom>
          <a:noFill/>
        </p:spPr>
        <p:txBody>
          <a:bodyPr wrap="square" lIns="0" tIns="0" rIns="0" bIns="0" rtlCol="0">
            <a:spAutoFit/>
          </a:bodyPr>
          <a:lstStyle/>
          <a:p>
            <a:r>
              <a:rPr lang="en-US" sz="3200" dirty="0">
                <a:solidFill>
                  <a:schemeClr val="bg1"/>
                </a:solidFill>
                <a:latin typeface="+mj-lt"/>
              </a:rPr>
              <a:t>Dormitory</a:t>
            </a:r>
          </a:p>
        </p:txBody>
      </p:sp>
      <p:sp>
        <p:nvSpPr>
          <p:cNvPr id="17" name="TextBox 16">
            <a:extLst>
              <a:ext uri="{FF2B5EF4-FFF2-40B4-BE49-F238E27FC236}">
                <a16:creationId xmlns:a16="http://schemas.microsoft.com/office/drawing/2014/main" xmlns="" id="{02C867C7-18CC-4FB8-A03A-841FA8D93D1B}"/>
              </a:ext>
            </a:extLst>
          </p:cNvPr>
          <p:cNvSpPr txBox="1"/>
          <p:nvPr/>
        </p:nvSpPr>
        <p:spPr>
          <a:xfrm>
            <a:off x="182351" y="1190572"/>
            <a:ext cx="2624365" cy="2246769"/>
          </a:xfrm>
          <a:prstGeom prst="rect">
            <a:avLst/>
          </a:prstGeom>
          <a:noFill/>
        </p:spPr>
        <p:txBody>
          <a:bodyPr wrap="square" rtlCol="0">
            <a:spAutoFit/>
          </a:bodyPr>
          <a:lstStyle/>
          <a:p>
            <a:pPr algn="just"/>
            <a:r>
              <a:rPr lang="en-IN" sz="1400" dirty="0">
                <a:solidFill>
                  <a:schemeClr val="tx1">
                    <a:lumMod val="95000"/>
                    <a:lumOff val="5000"/>
                  </a:schemeClr>
                </a:solidFill>
              </a:rPr>
              <a:t>Superior AC rooms are designed with attractive interiors. These Superior AC Rooms let you relax as you admire a beautiful courtyard. Stay connected as you enjoy a flora &amp; fauna and watch movies with our LCD TV. Refresh yourself as you take a step into our rain shower.</a:t>
            </a:r>
          </a:p>
          <a:p>
            <a:pPr algn="just"/>
            <a:endParaRPr lang="en-US" sz="1400" dirty="0">
              <a:solidFill>
                <a:schemeClr val="tx1">
                  <a:lumMod val="95000"/>
                  <a:lumOff val="5000"/>
                </a:schemeClr>
              </a:solidFill>
            </a:endParaRPr>
          </a:p>
        </p:txBody>
      </p:sp>
      <p:sp>
        <p:nvSpPr>
          <p:cNvPr id="18" name="TextBox 17">
            <a:extLst>
              <a:ext uri="{FF2B5EF4-FFF2-40B4-BE49-F238E27FC236}">
                <a16:creationId xmlns:a16="http://schemas.microsoft.com/office/drawing/2014/main" xmlns="" id="{A88F22D6-4628-4ECA-B522-0E2515E7E2B6}"/>
              </a:ext>
            </a:extLst>
          </p:cNvPr>
          <p:cNvSpPr txBox="1"/>
          <p:nvPr/>
        </p:nvSpPr>
        <p:spPr>
          <a:xfrm>
            <a:off x="6368484" y="1237165"/>
            <a:ext cx="2926541" cy="1600438"/>
          </a:xfrm>
          <a:prstGeom prst="rect">
            <a:avLst/>
          </a:prstGeom>
          <a:noFill/>
        </p:spPr>
        <p:txBody>
          <a:bodyPr wrap="square" rtlCol="0">
            <a:spAutoFit/>
          </a:bodyPr>
          <a:lstStyle/>
          <a:p>
            <a:pPr algn="just"/>
            <a:r>
              <a:rPr lang="en-IN" sz="1400" dirty="0"/>
              <a:t>These Luxurious Tents Rooms with built in bathrooms let you relax as you admire a beautifully landscaped garden. Stay connected as you enjoy a flora &amp; fauna and watch movies with our LCD TV. Refresh yourself as you take a step into our rain shower.</a:t>
            </a:r>
          </a:p>
        </p:txBody>
      </p:sp>
      <p:sp>
        <p:nvSpPr>
          <p:cNvPr id="20" name="TextBox 19">
            <a:extLst>
              <a:ext uri="{FF2B5EF4-FFF2-40B4-BE49-F238E27FC236}">
                <a16:creationId xmlns:a16="http://schemas.microsoft.com/office/drawing/2014/main" xmlns="" id="{6776BDB4-2D3B-46FE-99E5-BD6AFB7988DE}"/>
              </a:ext>
            </a:extLst>
          </p:cNvPr>
          <p:cNvSpPr txBox="1"/>
          <p:nvPr/>
        </p:nvSpPr>
        <p:spPr>
          <a:xfrm>
            <a:off x="131837" y="4732171"/>
            <a:ext cx="2674880" cy="2031325"/>
          </a:xfrm>
          <a:prstGeom prst="rect">
            <a:avLst/>
          </a:prstGeom>
          <a:noFill/>
        </p:spPr>
        <p:txBody>
          <a:bodyPr wrap="square" rtlCol="0">
            <a:spAutoFit/>
          </a:bodyPr>
          <a:lstStyle/>
          <a:p>
            <a:pPr algn="just"/>
            <a:r>
              <a:rPr lang="en-IN" sz="1400" dirty="0">
                <a:solidFill>
                  <a:schemeClr val="tx1">
                    <a:alpha val="60000"/>
                  </a:schemeClr>
                </a:solidFill>
              </a:rPr>
              <a:t>Deluxe AC rooms are designed with elegant interiors. These Deluxe AC Rooms let you relax as you admire a beautiful courtyard. Stay connected as you enjoy a flora &amp; fauna and watch movies with our LCD TV. Refresh yourself as you take a step into our rain shower.</a:t>
            </a:r>
          </a:p>
        </p:txBody>
      </p:sp>
      <p:sp>
        <p:nvSpPr>
          <p:cNvPr id="21" name="TextBox 20">
            <a:extLst>
              <a:ext uri="{FF2B5EF4-FFF2-40B4-BE49-F238E27FC236}">
                <a16:creationId xmlns:a16="http://schemas.microsoft.com/office/drawing/2014/main" xmlns="" id="{02D33066-BEEB-45C4-8302-D435CCEBAFDD}"/>
              </a:ext>
            </a:extLst>
          </p:cNvPr>
          <p:cNvSpPr txBox="1"/>
          <p:nvPr/>
        </p:nvSpPr>
        <p:spPr>
          <a:xfrm>
            <a:off x="6419325" y="4624449"/>
            <a:ext cx="2175442" cy="1815882"/>
          </a:xfrm>
          <a:prstGeom prst="rect">
            <a:avLst/>
          </a:prstGeom>
          <a:noFill/>
        </p:spPr>
        <p:txBody>
          <a:bodyPr wrap="square" rtlCol="0">
            <a:spAutoFit/>
          </a:bodyPr>
          <a:lstStyle/>
          <a:p>
            <a:pPr algn="just"/>
            <a:r>
              <a:rPr lang="en-IN" sz="1400" dirty="0">
                <a:solidFill>
                  <a:schemeClr val="tx1">
                    <a:alpha val="60000"/>
                  </a:schemeClr>
                </a:solidFill>
                <a:latin typeface="Montserrat Light" panose="00000400000000000000" pitchFamily="2" charset="-18"/>
              </a:rPr>
              <a:t>These Dormitory AC Rooms let you relax as you admire a beautiful courtyard. Stay connected as you enjoy a flora &amp; fauna. Refresh yourself as you take a step into our rain shower.</a:t>
            </a:r>
          </a:p>
          <a:p>
            <a:pPr algn="just"/>
            <a:endParaRPr lang="en-IN" sz="1400" dirty="0">
              <a:solidFill>
                <a:schemeClr val="tx1">
                  <a:alpha val="60000"/>
                </a:schemeClr>
              </a:solidFill>
              <a:latin typeface="Montserrat Light" panose="00000400000000000000" pitchFamily="2" charset="-18"/>
            </a:endParaRPr>
          </a:p>
        </p:txBody>
      </p:sp>
      <p:pic>
        <p:nvPicPr>
          <p:cNvPr id="22" name="Picture 21">
            <a:extLst>
              <a:ext uri="{FF2B5EF4-FFF2-40B4-BE49-F238E27FC236}">
                <a16:creationId xmlns:a16="http://schemas.microsoft.com/office/drawing/2014/main" xmlns="" id="{B73D0B57-F992-467A-8ADA-F7DA2BB425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2744" y="1237165"/>
            <a:ext cx="2886075" cy="1821417"/>
          </a:xfrm>
          <a:prstGeom prst="rect">
            <a:avLst/>
          </a:prstGeom>
        </p:spPr>
      </p:pic>
      <p:pic>
        <p:nvPicPr>
          <p:cNvPr id="24" name="Picture 23">
            <a:extLst>
              <a:ext uri="{FF2B5EF4-FFF2-40B4-BE49-F238E27FC236}">
                <a16:creationId xmlns:a16="http://schemas.microsoft.com/office/drawing/2014/main" xmlns="" id="{F9DA66EA-D97B-4E46-83CF-19836E4D23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477376" y="1237165"/>
            <a:ext cx="2532273" cy="1848899"/>
          </a:xfrm>
          <a:prstGeom prst="rect">
            <a:avLst/>
          </a:prstGeom>
        </p:spPr>
      </p:pic>
      <p:pic>
        <p:nvPicPr>
          <p:cNvPr id="25" name="Picture 24">
            <a:extLst>
              <a:ext uri="{FF2B5EF4-FFF2-40B4-BE49-F238E27FC236}">
                <a16:creationId xmlns:a16="http://schemas.microsoft.com/office/drawing/2014/main" xmlns="" id="{7BF94358-2A98-4182-A8D4-00C91CCEBFA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042744" y="4624449"/>
            <a:ext cx="2729933" cy="2031325"/>
          </a:xfrm>
          <a:prstGeom prst="rect">
            <a:avLst/>
          </a:prstGeom>
        </p:spPr>
      </p:pic>
      <p:pic>
        <p:nvPicPr>
          <p:cNvPr id="19" name="Picture 18">
            <a:extLst>
              <a:ext uri="{FF2B5EF4-FFF2-40B4-BE49-F238E27FC236}">
                <a16:creationId xmlns:a16="http://schemas.microsoft.com/office/drawing/2014/main" xmlns="" id="{F5B7328F-96E6-4303-B2E1-B5CC26EBEB78}"/>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b="23146"/>
          <a:stretch/>
        </p:blipFill>
        <p:spPr>
          <a:xfrm>
            <a:off x="4946205" y="3402143"/>
            <a:ext cx="2514599" cy="1051108"/>
          </a:xfrm>
          <a:prstGeom prst="rect">
            <a:avLst/>
          </a:prstGeom>
        </p:spPr>
      </p:pic>
      <p:pic>
        <p:nvPicPr>
          <p:cNvPr id="5" name="Picture 4">
            <a:extLst>
              <a:ext uri="{FF2B5EF4-FFF2-40B4-BE49-F238E27FC236}">
                <a16:creationId xmlns:a16="http://schemas.microsoft.com/office/drawing/2014/main" xmlns="" id="{42779B5F-B6B9-46EC-BC9A-69A437E96C03}"/>
              </a:ext>
            </a:extLst>
          </p:cNvPr>
          <p:cNvPicPr>
            <a:picLocks noChangeAspect="1"/>
          </p:cNvPicPr>
          <p:nvPr/>
        </p:nvPicPr>
        <p:blipFill rotWithShape="1">
          <a:blip r:embed="rId6">
            <a:extLst>
              <a:ext uri="{28A0092B-C50C-407E-A947-70E740481C1C}">
                <a14:useLocalDpi xmlns:a14="http://schemas.microsoft.com/office/drawing/2010/main" xmlns="" val="0"/>
              </a:ext>
            </a:extLst>
          </a:blip>
          <a:srcRect l="8752" r="7601"/>
          <a:stretch/>
        </p:blipFill>
        <p:spPr>
          <a:xfrm>
            <a:off x="9341627" y="4652433"/>
            <a:ext cx="2668022" cy="2003341"/>
          </a:xfrm>
          <a:prstGeom prst="rect">
            <a:avLst/>
          </a:prstGeom>
        </p:spPr>
      </p:pic>
    </p:spTree>
    <p:extLst>
      <p:ext uri="{BB962C8B-B14F-4D97-AF65-F5344CB8AC3E}">
        <p14:creationId xmlns:p14="http://schemas.microsoft.com/office/powerpoint/2010/main" xmlns="" val="184436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50"/>
                                        <p:tgtEl>
                                          <p:spTgt spid="16"/>
                                        </p:tgtEl>
                                      </p:cBhvr>
                                    </p:animEffec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4"/>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70FF1F9-B697-4692-9A5F-011EC14AFF7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xmlns="" id="{F3E55362-A421-4923-9858-DC3A427BD5E2}"/>
              </a:ext>
            </a:extLst>
          </p:cNvPr>
          <p:cNvPicPr>
            <a:picLocks noChangeAspect="1"/>
          </p:cNvPicPr>
          <p:nvPr/>
        </p:nvPicPr>
        <p:blipFill rotWithShape="1">
          <a:blip r:embed="rId3">
            <a:extLst>
              <a:ext uri="{28A0092B-C50C-407E-A947-70E740481C1C}">
                <a14:useLocalDpi xmlns:a14="http://schemas.microsoft.com/office/drawing/2010/main" xmlns="" val="0"/>
              </a:ext>
            </a:extLst>
          </a:blip>
          <a:srcRect b="20916"/>
          <a:stretch/>
        </p:blipFill>
        <p:spPr>
          <a:xfrm>
            <a:off x="0" y="0"/>
            <a:ext cx="12192000" cy="6343650"/>
          </a:xfrm>
          <a:prstGeom prst="rect">
            <a:avLst/>
          </a:prstGeom>
        </p:spPr>
      </p:pic>
      <p:sp>
        <p:nvSpPr>
          <p:cNvPr id="6" name="Rectangle 5">
            <a:extLst>
              <a:ext uri="{FF2B5EF4-FFF2-40B4-BE49-F238E27FC236}">
                <a16:creationId xmlns:a16="http://schemas.microsoft.com/office/drawing/2014/main" xmlns="" id="{9FF362A2-485D-4BA5-8558-174D7DCFFA1D}"/>
              </a:ext>
            </a:extLst>
          </p:cNvPr>
          <p:cNvSpPr/>
          <p:nvPr/>
        </p:nvSpPr>
        <p:spPr>
          <a:xfrm>
            <a:off x="0" y="6238875"/>
            <a:ext cx="12192000" cy="619125"/>
          </a:xfrm>
          <a:prstGeom prst="rect">
            <a:avLst/>
          </a:prstGeom>
          <a:solidFill>
            <a:srgbClr val="0082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Segoe UI Light" panose="020B0502040204020203" pitchFamily="34" charset="0"/>
                <a:cs typeface="Segoe UI Light" panose="020B0502040204020203" pitchFamily="34" charset="0"/>
              </a:rPr>
              <a:t>Engage Your Taste Buds With Fresh Food From </a:t>
            </a:r>
            <a:r>
              <a:rPr lang="en-IN" sz="2400" dirty="0" err="1">
                <a:latin typeface="Segoe UI Light" panose="020B0502040204020203" pitchFamily="34" charset="0"/>
                <a:cs typeface="Segoe UI Light" panose="020B0502040204020203" pitchFamily="34" charset="0"/>
              </a:rPr>
              <a:t>Swadisht</a:t>
            </a:r>
            <a:r>
              <a:rPr lang="en-IN" sz="2400" dirty="0">
                <a:latin typeface="Segoe UI Light" panose="020B0502040204020203" pitchFamily="34" charset="0"/>
                <a:cs typeface="Segoe UI Light" panose="020B0502040204020203" pitchFamily="34" charset="0"/>
              </a:rPr>
              <a:t> Family</a:t>
            </a:r>
          </a:p>
        </p:txBody>
      </p:sp>
      <p:pic>
        <p:nvPicPr>
          <p:cNvPr id="13" name="Picture 12">
            <a:extLst>
              <a:ext uri="{FF2B5EF4-FFF2-40B4-BE49-F238E27FC236}">
                <a16:creationId xmlns:a16="http://schemas.microsoft.com/office/drawing/2014/main" xmlns="" id="{9EF97A62-2164-4FAB-AFB3-BE6ACDD7DC5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997092" y="87695"/>
            <a:ext cx="2197815" cy="669256"/>
          </a:xfrm>
          <a:prstGeom prst="rect">
            <a:avLst/>
          </a:prstGeom>
        </p:spPr>
      </p:pic>
      <p:sp>
        <p:nvSpPr>
          <p:cNvPr id="14" name="TextBox 13">
            <a:extLst>
              <a:ext uri="{FF2B5EF4-FFF2-40B4-BE49-F238E27FC236}">
                <a16:creationId xmlns:a16="http://schemas.microsoft.com/office/drawing/2014/main" xmlns="" id="{B66D601A-E0F6-400E-A213-F2F090EE3C09}"/>
              </a:ext>
            </a:extLst>
          </p:cNvPr>
          <p:cNvSpPr txBox="1"/>
          <p:nvPr/>
        </p:nvSpPr>
        <p:spPr>
          <a:xfrm>
            <a:off x="1928969" y="896076"/>
            <a:ext cx="9616987" cy="584775"/>
          </a:xfrm>
          <a:prstGeom prst="rect">
            <a:avLst/>
          </a:prstGeom>
          <a:noFill/>
        </p:spPr>
        <p:txBody>
          <a:bodyPr wrap="square" rtlCol="0">
            <a:spAutoFit/>
          </a:bodyPr>
          <a:lstStyle/>
          <a:p>
            <a:r>
              <a:rPr lang="en-IN" sz="3200" dirty="0">
                <a:solidFill>
                  <a:schemeClr val="bg1"/>
                </a:solidFill>
                <a:latin typeface="Georgia Pro Black" panose="02040A02050405020203" pitchFamily="18" charset="0"/>
              </a:rPr>
              <a:t>MULTI CUISINE  VEG RESTAURANT</a:t>
            </a:r>
          </a:p>
        </p:txBody>
      </p:sp>
    </p:spTree>
    <p:extLst>
      <p:ext uri="{BB962C8B-B14F-4D97-AF65-F5344CB8AC3E}">
        <p14:creationId xmlns:p14="http://schemas.microsoft.com/office/powerpoint/2010/main" xmlns="" val="261992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pic>
          <p:nvPicPr>
            <p:cNvPr id="3" name="Picture 3"/>
            <p:cNvPicPr>
              <a:picLocks noChangeAspect="1"/>
            </p:cNvPicPr>
            <p:nvPr/>
          </p:nvPicPr>
          <p:blipFill>
            <a:blip r:embed="rId2"/>
            <a:srcRect l="37845" r="29168"/>
            <a:stretch>
              <a:fillRect/>
            </a:stretch>
          </p:blipFill>
          <p:spPr>
            <a:xfrm>
              <a:off x="0" y="0"/>
              <a:ext cx="8043333" cy="13716000"/>
            </a:xfrm>
            <a:prstGeom prst="rect">
              <a:avLst/>
            </a:prstGeom>
          </p:spPr>
        </p:pic>
        <p:pic>
          <p:nvPicPr>
            <p:cNvPr id="4" name="Picture 4"/>
            <p:cNvPicPr>
              <a:picLocks noChangeAspect="1"/>
            </p:cNvPicPr>
            <p:nvPr/>
          </p:nvPicPr>
          <p:blipFill>
            <a:blip r:embed="rId3"/>
            <a:srcRect t="6108" b="6108"/>
            <a:stretch>
              <a:fillRect/>
            </a:stretch>
          </p:blipFill>
          <p:spPr>
            <a:xfrm>
              <a:off x="8170333" y="0"/>
              <a:ext cx="8043333" cy="13716000"/>
            </a:xfrm>
            <a:prstGeom prst="rect">
              <a:avLst/>
            </a:prstGeom>
          </p:spPr>
        </p:pic>
        <p:pic>
          <p:nvPicPr>
            <p:cNvPr id="5" name="Picture 5"/>
            <p:cNvPicPr>
              <a:picLocks noChangeAspect="1"/>
            </p:cNvPicPr>
            <p:nvPr/>
          </p:nvPicPr>
          <p:blipFill>
            <a:blip r:embed="rId4"/>
            <a:srcRect l="13696" r="53317"/>
            <a:stretch>
              <a:fillRect/>
            </a:stretch>
          </p:blipFill>
          <p:spPr>
            <a:xfrm>
              <a:off x="16340667" y="0"/>
              <a:ext cx="8043333" cy="13716000"/>
            </a:xfrm>
            <a:prstGeom prst="rect">
              <a:avLst/>
            </a:prstGeom>
          </p:spPr>
        </p:pic>
      </p:grpSp>
      <p:grpSp>
        <p:nvGrpSpPr>
          <p:cNvPr id="6" name="Group 6"/>
          <p:cNvGrpSpPr/>
          <p:nvPr/>
        </p:nvGrpSpPr>
        <p:grpSpPr>
          <a:xfrm>
            <a:off x="0" y="5752645"/>
            <a:ext cx="3996668" cy="1105355"/>
            <a:chOff x="0" y="0"/>
            <a:chExt cx="4783749" cy="1323037"/>
          </a:xfrm>
        </p:grpSpPr>
        <p:sp>
          <p:nvSpPr>
            <p:cNvPr id="7" name="Freeform 7"/>
            <p:cNvSpPr/>
            <p:nvPr/>
          </p:nvSpPr>
          <p:spPr>
            <a:xfrm>
              <a:off x="0" y="0"/>
              <a:ext cx="4783749" cy="1323037"/>
            </a:xfrm>
            <a:custGeom>
              <a:avLst/>
              <a:gdLst/>
              <a:ahLst/>
              <a:cxnLst/>
              <a:rect l="l" t="t" r="r" b="b"/>
              <a:pathLst>
                <a:path w="4783749" h="1323037">
                  <a:moveTo>
                    <a:pt x="0" y="0"/>
                  </a:moveTo>
                  <a:lnTo>
                    <a:pt x="4783749" y="0"/>
                  </a:lnTo>
                  <a:lnTo>
                    <a:pt x="4783749" y="1323037"/>
                  </a:lnTo>
                  <a:lnTo>
                    <a:pt x="0" y="1323037"/>
                  </a:lnTo>
                  <a:close/>
                </a:path>
              </a:pathLst>
            </a:custGeom>
            <a:solidFill>
              <a:srgbClr val="00827F"/>
            </a:solidFill>
          </p:spPr>
        </p:sp>
      </p:grpSp>
      <p:grpSp>
        <p:nvGrpSpPr>
          <p:cNvPr id="8" name="Group 8"/>
          <p:cNvGrpSpPr/>
          <p:nvPr/>
        </p:nvGrpSpPr>
        <p:grpSpPr>
          <a:xfrm>
            <a:off x="4097666" y="5752645"/>
            <a:ext cx="3996668" cy="1105355"/>
            <a:chOff x="0" y="0"/>
            <a:chExt cx="4783749" cy="1323037"/>
          </a:xfrm>
        </p:grpSpPr>
        <p:sp>
          <p:nvSpPr>
            <p:cNvPr id="9" name="Freeform 9"/>
            <p:cNvSpPr/>
            <p:nvPr/>
          </p:nvSpPr>
          <p:spPr>
            <a:xfrm>
              <a:off x="0" y="0"/>
              <a:ext cx="4783749" cy="1323037"/>
            </a:xfrm>
            <a:custGeom>
              <a:avLst/>
              <a:gdLst/>
              <a:ahLst/>
              <a:cxnLst/>
              <a:rect l="l" t="t" r="r" b="b"/>
              <a:pathLst>
                <a:path w="4783749" h="1323037">
                  <a:moveTo>
                    <a:pt x="0" y="0"/>
                  </a:moveTo>
                  <a:lnTo>
                    <a:pt x="4783749" y="0"/>
                  </a:lnTo>
                  <a:lnTo>
                    <a:pt x="4783749" y="1323037"/>
                  </a:lnTo>
                  <a:lnTo>
                    <a:pt x="0" y="1323037"/>
                  </a:lnTo>
                  <a:close/>
                </a:path>
              </a:pathLst>
            </a:custGeom>
            <a:solidFill>
              <a:srgbClr val="00827F"/>
            </a:solidFill>
          </p:spPr>
        </p:sp>
      </p:grpSp>
      <p:grpSp>
        <p:nvGrpSpPr>
          <p:cNvPr id="10" name="Group 10"/>
          <p:cNvGrpSpPr/>
          <p:nvPr/>
        </p:nvGrpSpPr>
        <p:grpSpPr>
          <a:xfrm>
            <a:off x="8195332" y="5752645"/>
            <a:ext cx="3996668" cy="1105355"/>
            <a:chOff x="0" y="0"/>
            <a:chExt cx="4783749" cy="1323037"/>
          </a:xfrm>
        </p:grpSpPr>
        <p:sp>
          <p:nvSpPr>
            <p:cNvPr id="11" name="Freeform 11"/>
            <p:cNvSpPr/>
            <p:nvPr/>
          </p:nvSpPr>
          <p:spPr>
            <a:xfrm>
              <a:off x="0" y="0"/>
              <a:ext cx="4783749" cy="1323037"/>
            </a:xfrm>
            <a:custGeom>
              <a:avLst/>
              <a:gdLst/>
              <a:ahLst/>
              <a:cxnLst/>
              <a:rect l="l" t="t" r="r" b="b"/>
              <a:pathLst>
                <a:path w="4783749" h="1323037">
                  <a:moveTo>
                    <a:pt x="0" y="0"/>
                  </a:moveTo>
                  <a:lnTo>
                    <a:pt x="4783749" y="0"/>
                  </a:lnTo>
                  <a:lnTo>
                    <a:pt x="4783749" y="1323037"/>
                  </a:lnTo>
                  <a:lnTo>
                    <a:pt x="0" y="1323037"/>
                  </a:lnTo>
                  <a:close/>
                </a:path>
              </a:pathLst>
            </a:custGeom>
            <a:solidFill>
              <a:srgbClr val="00827F"/>
            </a:solidFill>
          </p:spPr>
        </p:sp>
      </p:grpSp>
      <p:sp>
        <p:nvSpPr>
          <p:cNvPr id="12" name="TextBox 12"/>
          <p:cNvSpPr txBox="1"/>
          <p:nvPr/>
        </p:nvSpPr>
        <p:spPr>
          <a:xfrm>
            <a:off x="624010" y="6034813"/>
            <a:ext cx="2837147" cy="464871"/>
          </a:xfrm>
          <a:prstGeom prst="rect">
            <a:avLst/>
          </a:prstGeom>
        </p:spPr>
        <p:txBody>
          <a:bodyPr wrap="square" lIns="0" tIns="0" rIns="0" bIns="0" rtlCol="0" anchor="t">
            <a:spAutoFit/>
          </a:bodyPr>
          <a:lstStyle/>
          <a:p>
            <a:pPr algn="ctr">
              <a:lnSpc>
                <a:spcPts val="3920"/>
              </a:lnSpc>
              <a:spcBef>
                <a:spcPct val="0"/>
              </a:spcBef>
            </a:pPr>
            <a:r>
              <a:rPr lang="en-US" sz="2800" dirty="0">
                <a:solidFill>
                  <a:srgbClr val="FFFFFF"/>
                </a:solidFill>
                <a:latin typeface="Roboto"/>
              </a:rPr>
              <a:t>Great Location</a:t>
            </a:r>
          </a:p>
        </p:txBody>
      </p:sp>
      <p:sp>
        <p:nvSpPr>
          <p:cNvPr id="13" name="TextBox 13"/>
          <p:cNvSpPr txBox="1"/>
          <p:nvPr/>
        </p:nvSpPr>
        <p:spPr>
          <a:xfrm>
            <a:off x="8819342" y="6034813"/>
            <a:ext cx="2748649" cy="464871"/>
          </a:xfrm>
          <a:prstGeom prst="rect">
            <a:avLst/>
          </a:prstGeom>
        </p:spPr>
        <p:txBody>
          <a:bodyPr lIns="0" tIns="0" rIns="0" bIns="0" rtlCol="0" anchor="t">
            <a:spAutoFit/>
          </a:bodyPr>
          <a:lstStyle/>
          <a:p>
            <a:pPr algn="ctr">
              <a:lnSpc>
                <a:spcPts val="3920"/>
              </a:lnSpc>
              <a:spcBef>
                <a:spcPct val="0"/>
              </a:spcBef>
            </a:pPr>
            <a:r>
              <a:rPr lang="en-US" sz="2800">
                <a:solidFill>
                  <a:srgbClr val="FFFFFF"/>
                </a:solidFill>
                <a:latin typeface="Roboto"/>
              </a:rPr>
              <a:t>Unique Flavours</a:t>
            </a:r>
          </a:p>
        </p:txBody>
      </p:sp>
      <p:sp>
        <p:nvSpPr>
          <p:cNvPr id="14" name="TextBox 14"/>
          <p:cNvSpPr txBox="1"/>
          <p:nvPr/>
        </p:nvSpPr>
        <p:spPr>
          <a:xfrm>
            <a:off x="4397812" y="6034813"/>
            <a:ext cx="3383327" cy="464871"/>
          </a:xfrm>
          <a:prstGeom prst="rect">
            <a:avLst/>
          </a:prstGeom>
        </p:spPr>
        <p:txBody>
          <a:bodyPr lIns="0" tIns="0" rIns="0" bIns="0" rtlCol="0" anchor="t">
            <a:spAutoFit/>
          </a:bodyPr>
          <a:lstStyle/>
          <a:p>
            <a:pPr algn="ctr">
              <a:lnSpc>
                <a:spcPts val="3920"/>
              </a:lnSpc>
              <a:spcBef>
                <a:spcPct val="0"/>
              </a:spcBef>
            </a:pPr>
            <a:r>
              <a:rPr lang="en-US" sz="2800">
                <a:solidFill>
                  <a:srgbClr val="FFFFFF"/>
                </a:solidFill>
                <a:latin typeface="Roboto"/>
              </a:rPr>
              <a:t>Quality Family Time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DBEAD7C-E254-4D94-A729-D068E3168E1A}"/>
              </a:ext>
            </a:extLst>
          </p:cNvPr>
          <p:cNvPicPr>
            <a:picLocks noChangeAspect="1"/>
          </p:cNvPicPr>
          <p:nvPr/>
        </p:nvPicPr>
        <p:blipFill>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xmlns="" id="{7C99CF28-A977-49B7-8191-91E2F32C35AD}"/>
              </a:ext>
            </a:extLst>
          </p:cNvPr>
          <p:cNvSpPr/>
          <p:nvPr/>
        </p:nvSpPr>
        <p:spPr>
          <a:xfrm>
            <a:off x="0" y="2209800"/>
            <a:ext cx="6096000" cy="2438400"/>
          </a:xfrm>
          <a:prstGeom prst="rect">
            <a:avLst/>
          </a:prstGeom>
          <a:solidFill>
            <a:srgbClr val="0082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xmlns="" id="{89D25ED1-FB91-408B-BCBA-4058E0157D56}"/>
              </a:ext>
            </a:extLst>
          </p:cNvPr>
          <p:cNvSpPr txBox="1"/>
          <p:nvPr/>
        </p:nvSpPr>
        <p:spPr>
          <a:xfrm>
            <a:off x="1728568" y="2411896"/>
            <a:ext cx="2638864" cy="400110"/>
          </a:xfrm>
          <a:prstGeom prst="rect">
            <a:avLst/>
          </a:prstGeom>
          <a:noFill/>
        </p:spPr>
        <p:txBody>
          <a:bodyPr wrap="none" rtlCol="0">
            <a:spAutoFit/>
          </a:bodyPr>
          <a:lstStyle/>
          <a:p>
            <a:r>
              <a:rPr lang="en-IN" sz="2000" dirty="0">
                <a:solidFill>
                  <a:schemeClr val="bg1"/>
                </a:solidFill>
                <a:latin typeface="Roboto" panose="02000000000000000000" pitchFamily="2" charset="0"/>
                <a:ea typeface="Roboto" panose="02000000000000000000" pitchFamily="2" charset="0"/>
              </a:rPr>
              <a:t>FOOD FOR THOUGHT</a:t>
            </a:r>
          </a:p>
        </p:txBody>
      </p:sp>
      <p:sp>
        <p:nvSpPr>
          <p:cNvPr id="6" name="TextBox 5">
            <a:extLst>
              <a:ext uri="{FF2B5EF4-FFF2-40B4-BE49-F238E27FC236}">
                <a16:creationId xmlns:a16="http://schemas.microsoft.com/office/drawing/2014/main" xmlns="" id="{1075A7AA-8F96-4CE7-BDCD-F734ADCA0433}"/>
              </a:ext>
            </a:extLst>
          </p:cNvPr>
          <p:cNvSpPr txBox="1"/>
          <p:nvPr/>
        </p:nvSpPr>
        <p:spPr>
          <a:xfrm>
            <a:off x="319785" y="3059668"/>
            <a:ext cx="5179867" cy="646331"/>
          </a:xfrm>
          <a:prstGeom prst="rect">
            <a:avLst/>
          </a:prstGeom>
          <a:noFill/>
        </p:spPr>
        <p:txBody>
          <a:bodyPr wrap="square" rtlCol="0">
            <a:spAutoFit/>
          </a:bodyPr>
          <a:lstStyle/>
          <a:p>
            <a:pPr algn="ctr"/>
            <a:r>
              <a:rPr lang="en-IN" i="1" dirty="0">
                <a:solidFill>
                  <a:schemeClr val="bg1"/>
                </a:solidFill>
                <a:latin typeface="Roboto" panose="02000000000000000000" pitchFamily="2" charset="0"/>
                <a:ea typeface="Roboto" panose="02000000000000000000" pitchFamily="2" charset="0"/>
              </a:rPr>
              <a:t>For us, there is no great restaurant without a great team</a:t>
            </a:r>
          </a:p>
        </p:txBody>
      </p:sp>
      <p:cxnSp>
        <p:nvCxnSpPr>
          <p:cNvPr id="8" name="Straight Connector 7">
            <a:extLst>
              <a:ext uri="{FF2B5EF4-FFF2-40B4-BE49-F238E27FC236}">
                <a16:creationId xmlns:a16="http://schemas.microsoft.com/office/drawing/2014/main" xmlns="" id="{131EEE02-4912-474E-8ECF-93B543022AAA}"/>
              </a:ext>
            </a:extLst>
          </p:cNvPr>
          <p:cNvCxnSpPr/>
          <p:nvPr/>
        </p:nvCxnSpPr>
        <p:spPr>
          <a:xfrm>
            <a:off x="569844" y="2838609"/>
            <a:ext cx="492980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0176DA2A-84A3-46C0-85CF-DE4995A6A8F1}"/>
              </a:ext>
            </a:extLst>
          </p:cNvPr>
          <p:cNvSpPr txBox="1"/>
          <p:nvPr/>
        </p:nvSpPr>
        <p:spPr>
          <a:xfrm>
            <a:off x="569844" y="4019391"/>
            <a:ext cx="5179867" cy="369332"/>
          </a:xfrm>
          <a:prstGeom prst="rect">
            <a:avLst/>
          </a:prstGeom>
          <a:noFill/>
        </p:spPr>
        <p:txBody>
          <a:bodyPr wrap="square" rtlCol="0">
            <a:spAutoFit/>
          </a:bodyPr>
          <a:lstStyle/>
          <a:p>
            <a:pPr algn="ctr"/>
            <a:r>
              <a:rPr lang="en-IN" i="1" dirty="0" err="1">
                <a:solidFill>
                  <a:schemeClr val="bg1"/>
                </a:solidFill>
                <a:latin typeface="Roboto" panose="02000000000000000000" pitchFamily="2" charset="0"/>
                <a:ea typeface="Roboto" panose="02000000000000000000" pitchFamily="2" charset="0"/>
              </a:rPr>
              <a:t>Swadisht</a:t>
            </a:r>
            <a:r>
              <a:rPr lang="en-IN" i="1" dirty="0">
                <a:solidFill>
                  <a:schemeClr val="bg1"/>
                </a:solidFill>
                <a:latin typeface="Roboto" panose="02000000000000000000" pitchFamily="2" charset="0"/>
                <a:ea typeface="Roboto" panose="02000000000000000000" pitchFamily="2" charset="0"/>
              </a:rPr>
              <a:t> - A JAMSHRI INITIATIVE</a:t>
            </a:r>
          </a:p>
        </p:txBody>
      </p:sp>
      <p:pic>
        <p:nvPicPr>
          <p:cNvPr id="11" name="Picture 10">
            <a:extLst>
              <a:ext uri="{FF2B5EF4-FFF2-40B4-BE49-F238E27FC236}">
                <a16:creationId xmlns:a16="http://schemas.microsoft.com/office/drawing/2014/main" xmlns="" id="{01BEE1CE-3E45-409E-9F9D-F875AD1E184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840266" y="5629275"/>
            <a:ext cx="2179455" cy="966787"/>
          </a:xfrm>
          <a:prstGeom prst="rect">
            <a:avLst/>
          </a:prstGeom>
        </p:spPr>
      </p:pic>
    </p:spTree>
    <p:extLst>
      <p:ext uri="{BB962C8B-B14F-4D97-AF65-F5344CB8AC3E}">
        <p14:creationId xmlns:p14="http://schemas.microsoft.com/office/powerpoint/2010/main" xmlns="" val="323672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DBB27D7-FE78-445D-A245-690F2BDA3D69}"/>
              </a:ext>
            </a:extLst>
          </p:cNvPr>
          <p:cNvPicPr>
            <a:picLocks noChangeAspect="1"/>
          </p:cNvPicPr>
          <p:nvPr/>
        </p:nvPicPr>
        <p:blipFill>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xmlns="" id="{2FA38776-59AF-4E6F-B0DC-DE9D333098DC}"/>
              </a:ext>
            </a:extLst>
          </p:cNvPr>
          <p:cNvSpPr/>
          <p:nvPr/>
        </p:nvSpPr>
        <p:spPr>
          <a:xfrm>
            <a:off x="2690190" y="2640133"/>
            <a:ext cx="7209183" cy="2040836"/>
          </a:xfrm>
          <a:prstGeom prst="rect">
            <a:avLst/>
          </a:prstGeom>
          <a:solidFill>
            <a:srgbClr val="0082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xmlns="" id="{FBB5C114-CF94-4794-8979-B3AE3E684AA7}"/>
              </a:ext>
            </a:extLst>
          </p:cNvPr>
          <p:cNvSpPr/>
          <p:nvPr/>
        </p:nvSpPr>
        <p:spPr>
          <a:xfrm>
            <a:off x="3246781" y="3060386"/>
            <a:ext cx="6096000" cy="1200329"/>
          </a:xfrm>
          <a:prstGeom prst="rect">
            <a:avLst/>
          </a:prstGeom>
        </p:spPr>
        <p:txBody>
          <a:bodyPr>
            <a:spAutoFit/>
          </a:bodyPr>
          <a:lstStyle/>
          <a:p>
            <a:pPr algn="ctr"/>
            <a:r>
              <a:rPr lang="en-IN" sz="2400" i="1" dirty="0">
                <a:solidFill>
                  <a:schemeClr val="bg1"/>
                </a:solidFill>
                <a:latin typeface="Roboto" panose="02000000000000000000" pitchFamily="2" charset="0"/>
                <a:ea typeface="Roboto" panose="02000000000000000000" pitchFamily="2" charset="0"/>
              </a:rPr>
              <a:t>“At </a:t>
            </a:r>
            <a:r>
              <a:rPr lang="en-IN" sz="2400" i="1" dirty="0" err="1">
                <a:solidFill>
                  <a:schemeClr val="bg1"/>
                </a:solidFill>
                <a:latin typeface="Roboto" panose="02000000000000000000" pitchFamily="2" charset="0"/>
                <a:ea typeface="Roboto" panose="02000000000000000000" pitchFamily="2" charset="0"/>
              </a:rPr>
              <a:t>Jamshri</a:t>
            </a:r>
            <a:r>
              <a:rPr lang="en-IN" sz="2400" i="1" dirty="0">
                <a:solidFill>
                  <a:schemeClr val="bg1"/>
                </a:solidFill>
                <a:latin typeface="Roboto" panose="02000000000000000000" pitchFamily="2" charset="0"/>
                <a:ea typeface="Roboto" panose="02000000000000000000" pitchFamily="2" charset="0"/>
              </a:rPr>
              <a:t> Realty Limited, we believe we can only be successful if the society around us succeeds. </a:t>
            </a:r>
          </a:p>
        </p:txBody>
      </p:sp>
      <p:pic>
        <p:nvPicPr>
          <p:cNvPr id="6" name="Picture 5">
            <a:extLst>
              <a:ext uri="{FF2B5EF4-FFF2-40B4-BE49-F238E27FC236}">
                <a16:creationId xmlns:a16="http://schemas.microsoft.com/office/drawing/2014/main" xmlns="" id="{87B29DED-EF43-4832-964A-57A30554750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182668" y="5134239"/>
            <a:ext cx="693128" cy="1454342"/>
          </a:xfrm>
          <a:prstGeom prst="rect">
            <a:avLst/>
          </a:prstGeom>
        </p:spPr>
      </p:pic>
    </p:spTree>
    <p:extLst>
      <p:ext uri="{BB962C8B-B14F-4D97-AF65-F5344CB8AC3E}">
        <p14:creationId xmlns:p14="http://schemas.microsoft.com/office/powerpoint/2010/main" xmlns="" val="4061269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pic>
          <p:nvPicPr>
            <p:cNvPr id="3" name="Picture 3"/>
            <p:cNvPicPr>
              <a:picLocks noChangeAspect="1"/>
            </p:cNvPicPr>
            <p:nvPr/>
          </p:nvPicPr>
          <p:blipFill>
            <a:blip r:embed="rId2"/>
            <a:srcRect l="30464" r="30464"/>
            <a:stretch>
              <a:fillRect/>
            </a:stretch>
          </p:blipFill>
          <p:spPr>
            <a:xfrm>
              <a:off x="0" y="0"/>
              <a:ext cx="8043333" cy="13716000"/>
            </a:xfrm>
            <a:prstGeom prst="rect">
              <a:avLst/>
            </a:prstGeom>
          </p:spPr>
        </p:pic>
        <p:pic>
          <p:nvPicPr>
            <p:cNvPr id="4" name="Picture 4"/>
            <p:cNvPicPr>
              <a:picLocks noChangeAspect="1"/>
            </p:cNvPicPr>
            <p:nvPr/>
          </p:nvPicPr>
          <p:blipFill>
            <a:blip r:embed="rId3"/>
            <a:srcRect l="30464" r="30464"/>
            <a:stretch>
              <a:fillRect/>
            </a:stretch>
          </p:blipFill>
          <p:spPr>
            <a:xfrm>
              <a:off x="8170333" y="0"/>
              <a:ext cx="8043333" cy="13716000"/>
            </a:xfrm>
            <a:prstGeom prst="rect">
              <a:avLst/>
            </a:prstGeom>
          </p:spPr>
        </p:pic>
        <p:pic>
          <p:nvPicPr>
            <p:cNvPr id="5" name="Picture 5"/>
            <p:cNvPicPr>
              <a:picLocks noChangeAspect="1"/>
            </p:cNvPicPr>
            <p:nvPr/>
          </p:nvPicPr>
          <p:blipFill>
            <a:blip r:embed="rId4" cstate="print"/>
            <a:srcRect l="27972" r="27972"/>
            <a:stretch>
              <a:fillRect/>
            </a:stretch>
          </p:blipFill>
          <p:spPr>
            <a:xfrm>
              <a:off x="16340667" y="0"/>
              <a:ext cx="8043333" cy="13716000"/>
            </a:xfrm>
            <a:prstGeom prst="rect">
              <a:avLst/>
            </a:prstGeom>
          </p:spPr>
        </p:pic>
      </p:grpSp>
      <p:grpSp>
        <p:nvGrpSpPr>
          <p:cNvPr id="6" name="Group 6"/>
          <p:cNvGrpSpPr/>
          <p:nvPr/>
        </p:nvGrpSpPr>
        <p:grpSpPr>
          <a:xfrm>
            <a:off x="0" y="5752645"/>
            <a:ext cx="3996668" cy="1105355"/>
            <a:chOff x="0" y="0"/>
            <a:chExt cx="4783749" cy="1323037"/>
          </a:xfrm>
        </p:grpSpPr>
        <p:sp>
          <p:nvSpPr>
            <p:cNvPr id="7" name="Freeform 7"/>
            <p:cNvSpPr/>
            <p:nvPr/>
          </p:nvSpPr>
          <p:spPr>
            <a:xfrm>
              <a:off x="0" y="0"/>
              <a:ext cx="4783749" cy="1323037"/>
            </a:xfrm>
            <a:custGeom>
              <a:avLst/>
              <a:gdLst/>
              <a:ahLst/>
              <a:cxnLst/>
              <a:rect l="l" t="t" r="r" b="b"/>
              <a:pathLst>
                <a:path w="4783749" h="1323037">
                  <a:moveTo>
                    <a:pt x="0" y="0"/>
                  </a:moveTo>
                  <a:lnTo>
                    <a:pt x="4783749" y="0"/>
                  </a:lnTo>
                  <a:lnTo>
                    <a:pt x="4783749" y="1323037"/>
                  </a:lnTo>
                  <a:lnTo>
                    <a:pt x="0" y="1323037"/>
                  </a:lnTo>
                  <a:close/>
                </a:path>
              </a:pathLst>
            </a:custGeom>
            <a:solidFill>
              <a:srgbClr val="00827F"/>
            </a:solidFill>
          </p:spPr>
        </p:sp>
      </p:grpSp>
      <p:grpSp>
        <p:nvGrpSpPr>
          <p:cNvPr id="8" name="Group 8"/>
          <p:cNvGrpSpPr/>
          <p:nvPr/>
        </p:nvGrpSpPr>
        <p:grpSpPr>
          <a:xfrm>
            <a:off x="4097666" y="5752645"/>
            <a:ext cx="3996668" cy="1105355"/>
            <a:chOff x="0" y="0"/>
            <a:chExt cx="4783749" cy="1323037"/>
          </a:xfrm>
        </p:grpSpPr>
        <p:sp>
          <p:nvSpPr>
            <p:cNvPr id="9" name="Freeform 9"/>
            <p:cNvSpPr/>
            <p:nvPr/>
          </p:nvSpPr>
          <p:spPr>
            <a:xfrm>
              <a:off x="0" y="0"/>
              <a:ext cx="4783749" cy="1323037"/>
            </a:xfrm>
            <a:custGeom>
              <a:avLst/>
              <a:gdLst/>
              <a:ahLst/>
              <a:cxnLst/>
              <a:rect l="l" t="t" r="r" b="b"/>
              <a:pathLst>
                <a:path w="4783749" h="1323037">
                  <a:moveTo>
                    <a:pt x="0" y="0"/>
                  </a:moveTo>
                  <a:lnTo>
                    <a:pt x="4783749" y="0"/>
                  </a:lnTo>
                  <a:lnTo>
                    <a:pt x="4783749" y="1323037"/>
                  </a:lnTo>
                  <a:lnTo>
                    <a:pt x="0" y="1323037"/>
                  </a:lnTo>
                  <a:close/>
                </a:path>
              </a:pathLst>
            </a:custGeom>
            <a:solidFill>
              <a:srgbClr val="00827F"/>
            </a:solidFill>
          </p:spPr>
        </p:sp>
      </p:grpSp>
      <p:grpSp>
        <p:nvGrpSpPr>
          <p:cNvPr id="10" name="Group 10"/>
          <p:cNvGrpSpPr/>
          <p:nvPr/>
        </p:nvGrpSpPr>
        <p:grpSpPr>
          <a:xfrm>
            <a:off x="8195332" y="5752645"/>
            <a:ext cx="3996668" cy="1105355"/>
            <a:chOff x="0" y="0"/>
            <a:chExt cx="4783749" cy="1323037"/>
          </a:xfrm>
        </p:grpSpPr>
        <p:sp>
          <p:nvSpPr>
            <p:cNvPr id="11" name="Freeform 11"/>
            <p:cNvSpPr/>
            <p:nvPr/>
          </p:nvSpPr>
          <p:spPr>
            <a:xfrm>
              <a:off x="0" y="0"/>
              <a:ext cx="4783749" cy="1323037"/>
            </a:xfrm>
            <a:custGeom>
              <a:avLst/>
              <a:gdLst/>
              <a:ahLst/>
              <a:cxnLst/>
              <a:rect l="l" t="t" r="r" b="b"/>
              <a:pathLst>
                <a:path w="4783749" h="1323037">
                  <a:moveTo>
                    <a:pt x="0" y="0"/>
                  </a:moveTo>
                  <a:lnTo>
                    <a:pt x="4783749" y="0"/>
                  </a:lnTo>
                  <a:lnTo>
                    <a:pt x="4783749" y="1323037"/>
                  </a:lnTo>
                  <a:lnTo>
                    <a:pt x="0" y="1323037"/>
                  </a:lnTo>
                  <a:close/>
                </a:path>
              </a:pathLst>
            </a:custGeom>
            <a:solidFill>
              <a:srgbClr val="00827F"/>
            </a:solidFill>
          </p:spPr>
        </p:sp>
      </p:grpSp>
      <p:sp>
        <p:nvSpPr>
          <p:cNvPr id="12" name="TextBox 12"/>
          <p:cNvSpPr txBox="1"/>
          <p:nvPr/>
        </p:nvSpPr>
        <p:spPr>
          <a:xfrm>
            <a:off x="940904" y="6034813"/>
            <a:ext cx="2054087" cy="464871"/>
          </a:xfrm>
          <a:prstGeom prst="rect">
            <a:avLst/>
          </a:prstGeom>
        </p:spPr>
        <p:txBody>
          <a:bodyPr wrap="square" lIns="0" tIns="0" rIns="0" bIns="0" rtlCol="0" anchor="t">
            <a:spAutoFit/>
          </a:bodyPr>
          <a:lstStyle/>
          <a:p>
            <a:pPr algn="ctr">
              <a:lnSpc>
                <a:spcPts val="3920"/>
              </a:lnSpc>
              <a:spcBef>
                <a:spcPct val="0"/>
              </a:spcBef>
            </a:pPr>
            <a:r>
              <a:rPr lang="en-US" sz="2800" dirty="0">
                <a:solidFill>
                  <a:srgbClr val="FFFFFF"/>
                </a:solidFill>
                <a:latin typeface="Roboto"/>
              </a:rPr>
              <a:t>Healthcare</a:t>
            </a:r>
          </a:p>
        </p:txBody>
      </p:sp>
      <p:sp>
        <p:nvSpPr>
          <p:cNvPr id="13" name="TextBox 13"/>
          <p:cNvSpPr txBox="1"/>
          <p:nvPr/>
        </p:nvSpPr>
        <p:spPr>
          <a:xfrm>
            <a:off x="8819342" y="6034813"/>
            <a:ext cx="2748649" cy="464871"/>
          </a:xfrm>
          <a:prstGeom prst="rect">
            <a:avLst/>
          </a:prstGeom>
        </p:spPr>
        <p:txBody>
          <a:bodyPr lIns="0" tIns="0" rIns="0" bIns="0" rtlCol="0" anchor="t">
            <a:spAutoFit/>
          </a:bodyPr>
          <a:lstStyle/>
          <a:p>
            <a:pPr algn="ctr">
              <a:lnSpc>
                <a:spcPts val="3920"/>
              </a:lnSpc>
              <a:spcBef>
                <a:spcPct val="0"/>
              </a:spcBef>
            </a:pPr>
            <a:r>
              <a:rPr lang="en-US" sz="2800">
                <a:solidFill>
                  <a:srgbClr val="FFFFFF"/>
                </a:solidFill>
                <a:latin typeface="Roboto"/>
              </a:rPr>
              <a:t>Education</a:t>
            </a:r>
          </a:p>
        </p:txBody>
      </p:sp>
      <p:sp>
        <p:nvSpPr>
          <p:cNvPr id="14" name="TextBox 14"/>
          <p:cNvSpPr txBox="1"/>
          <p:nvPr/>
        </p:nvSpPr>
        <p:spPr>
          <a:xfrm>
            <a:off x="4397812" y="6034813"/>
            <a:ext cx="3383327" cy="464871"/>
          </a:xfrm>
          <a:prstGeom prst="rect">
            <a:avLst/>
          </a:prstGeom>
        </p:spPr>
        <p:txBody>
          <a:bodyPr lIns="0" tIns="0" rIns="0" bIns="0" rtlCol="0" anchor="t">
            <a:spAutoFit/>
          </a:bodyPr>
          <a:lstStyle/>
          <a:p>
            <a:pPr algn="ctr">
              <a:lnSpc>
                <a:spcPts val="3920"/>
              </a:lnSpc>
              <a:spcBef>
                <a:spcPct val="0"/>
              </a:spcBef>
            </a:pPr>
            <a:r>
              <a:rPr lang="en-US" sz="2800">
                <a:solidFill>
                  <a:srgbClr val="FFFFFF"/>
                </a:solidFill>
                <a:latin typeface="Roboto"/>
              </a:rPr>
              <a:t>Sports</a:t>
            </a:r>
          </a:p>
        </p:txBody>
      </p:sp>
      <p:grpSp>
        <p:nvGrpSpPr>
          <p:cNvPr id="15" name="Group 15"/>
          <p:cNvGrpSpPr/>
          <p:nvPr/>
        </p:nvGrpSpPr>
        <p:grpSpPr>
          <a:xfrm>
            <a:off x="0" y="-419555"/>
            <a:ext cx="12192000" cy="1105355"/>
            <a:chOff x="0" y="0"/>
            <a:chExt cx="14841948" cy="1323037"/>
          </a:xfrm>
        </p:grpSpPr>
        <p:sp>
          <p:nvSpPr>
            <p:cNvPr id="16" name="Freeform 16"/>
            <p:cNvSpPr/>
            <p:nvPr/>
          </p:nvSpPr>
          <p:spPr>
            <a:xfrm>
              <a:off x="0" y="0"/>
              <a:ext cx="14841948" cy="1323037"/>
            </a:xfrm>
            <a:custGeom>
              <a:avLst/>
              <a:gdLst/>
              <a:ahLst/>
              <a:cxnLst/>
              <a:rect l="l" t="t" r="r" b="b"/>
              <a:pathLst>
                <a:path w="14841948" h="1323037">
                  <a:moveTo>
                    <a:pt x="0" y="0"/>
                  </a:moveTo>
                  <a:lnTo>
                    <a:pt x="14841948" y="0"/>
                  </a:lnTo>
                  <a:lnTo>
                    <a:pt x="14841948" y="1323037"/>
                  </a:lnTo>
                  <a:lnTo>
                    <a:pt x="0" y="1323037"/>
                  </a:lnTo>
                  <a:close/>
                </a:path>
              </a:pathLst>
            </a:custGeom>
            <a:solidFill>
              <a:srgbClr val="00827F"/>
            </a:solidFill>
          </p:spPr>
        </p:sp>
      </p:grpSp>
      <p:sp>
        <p:nvSpPr>
          <p:cNvPr id="17" name="TextBox 17"/>
          <p:cNvSpPr txBox="1"/>
          <p:nvPr/>
        </p:nvSpPr>
        <p:spPr>
          <a:xfrm>
            <a:off x="0" y="120377"/>
            <a:ext cx="11900452" cy="346249"/>
          </a:xfrm>
          <a:prstGeom prst="rect">
            <a:avLst/>
          </a:prstGeom>
        </p:spPr>
        <p:txBody>
          <a:bodyPr wrap="square" lIns="0" tIns="0" rIns="0" bIns="0" rtlCol="0" anchor="t">
            <a:spAutoFit/>
          </a:bodyPr>
          <a:lstStyle/>
          <a:p>
            <a:pPr algn="ctr">
              <a:lnSpc>
                <a:spcPts val="2939"/>
              </a:lnSpc>
              <a:spcBef>
                <a:spcPct val="0"/>
              </a:spcBef>
            </a:pPr>
            <a:r>
              <a:rPr lang="en-US" sz="2100" dirty="0">
                <a:solidFill>
                  <a:srgbClr val="FFFFFF"/>
                </a:solidFill>
                <a:latin typeface="Roboto"/>
              </a:rPr>
              <a:t>SOME GLIPSE OF OUR EFFORTS TO IMPROVE THE SOCIETY FROM PAST 50 YEARS </a:t>
            </a:r>
          </a:p>
        </p:txBody>
      </p:sp>
      <p:pic>
        <p:nvPicPr>
          <p:cNvPr id="18" name="Picture 17">
            <a:extLst>
              <a:ext uri="{FF2B5EF4-FFF2-40B4-BE49-F238E27FC236}">
                <a16:creationId xmlns:a16="http://schemas.microsoft.com/office/drawing/2014/main" xmlns="" id="{A0491301-94E7-436D-9799-2A9A91E887A0}"/>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383107" y="4088526"/>
            <a:ext cx="693128" cy="14543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47C767C-A3BE-452D-9E20-38C2D6F4D42C}"/>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xmlns="" val="0"/>
              </a:ext>
            </a:extLst>
          </a:blip>
          <a:stretch>
            <a:fillRect/>
          </a:stretch>
        </p:blipFill>
        <p:spPr>
          <a:xfrm>
            <a:off x="0" y="-1"/>
            <a:ext cx="12192000" cy="6858001"/>
          </a:xfrm>
          <a:prstGeom prst="rect">
            <a:avLst/>
          </a:prstGeom>
        </p:spPr>
      </p:pic>
      <p:sp>
        <p:nvSpPr>
          <p:cNvPr id="15" name="Rectangle 14">
            <a:extLst>
              <a:ext uri="{FF2B5EF4-FFF2-40B4-BE49-F238E27FC236}">
                <a16:creationId xmlns:a16="http://schemas.microsoft.com/office/drawing/2014/main" xmlns="" id="{0C17BAED-D5A6-4F9F-8FFA-DEEEA768A415}"/>
              </a:ext>
            </a:extLst>
          </p:cNvPr>
          <p:cNvSpPr/>
          <p:nvPr/>
        </p:nvSpPr>
        <p:spPr>
          <a:xfrm rot="5400000">
            <a:off x="5668617" y="334618"/>
            <a:ext cx="854765" cy="12192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itle 1">
            <a:extLst>
              <a:ext uri="{FF2B5EF4-FFF2-40B4-BE49-F238E27FC236}">
                <a16:creationId xmlns:a16="http://schemas.microsoft.com/office/drawing/2014/main" xmlns="" id="{9C4D1687-1201-4CAF-AA71-30A914A63603}"/>
              </a:ext>
            </a:extLst>
          </p:cNvPr>
          <p:cNvSpPr>
            <a:spLocks noGrp="1"/>
          </p:cNvSpPr>
          <p:nvPr>
            <p:ph type="title"/>
          </p:nvPr>
        </p:nvSpPr>
        <p:spPr>
          <a:xfrm>
            <a:off x="387626" y="6136102"/>
            <a:ext cx="11473070" cy="589032"/>
          </a:xfrm>
          <a:ln>
            <a:noFill/>
          </a:ln>
        </p:spPr>
        <p:txBody>
          <a:bodyPr>
            <a:noAutofit/>
          </a:bodyPr>
          <a:lstStyle/>
          <a:p>
            <a:pPr algn="ctr"/>
            <a:r>
              <a:rPr lang="en-IN" sz="2800" dirty="0">
                <a:solidFill>
                  <a:schemeClr val="bg1"/>
                </a:solidFill>
              </a:rPr>
              <a:t>Our story began in 1907 as </a:t>
            </a:r>
            <a:r>
              <a:rPr lang="en-IN" sz="2800" dirty="0" err="1">
                <a:solidFill>
                  <a:schemeClr val="bg1"/>
                </a:solidFill>
              </a:rPr>
              <a:t>Jamshri</a:t>
            </a:r>
            <a:r>
              <a:rPr lang="en-IN" sz="2800" dirty="0">
                <a:solidFill>
                  <a:schemeClr val="bg1"/>
                </a:solidFill>
              </a:rPr>
              <a:t> </a:t>
            </a:r>
            <a:r>
              <a:rPr lang="en-IN" sz="2800" dirty="0" err="1">
                <a:solidFill>
                  <a:schemeClr val="bg1"/>
                </a:solidFill>
              </a:rPr>
              <a:t>Ranjitsinghji</a:t>
            </a:r>
            <a:r>
              <a:rPr lang="en-IN" sz="2800" dirty="0">
                <a:solidFill>
                  <a:schemeClr val="bg1"/>
                </a:solidFill>
              </a:rPr>
              <a:t> Spinning and Weaving Mills</a:t>
            </a:r>
          </a:p>
        </p:txBody>
      </p:sp>
      <p:pic>
        <p:nvPicPr>
          <p:cNvPr id="18" name="Picture 17">
            <a:extLst>
              <a:ext uri="{FF2B5EF4-FFF2-40B4-BE49-F238E27FC236}">
                <a16:creationId xmlns:a16="http://schemas.microsoft.com/office/drawing/2014/main" xmlns="" id="{AE9861A4-A07E-4D7D-A4EF-41FDD5FF40E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498872" y="4416027"/>
            <a:ext cx="693128" cy="1454342"/>
          </a:xfrm>
          <a:prstGeom prst="rect">
            <a:avLst/>
          </a:prstGeom>
        </p:spPr>
      </p:pic>
    </p:spTree>
    <p:extLst>
      <p:ext uri="{BB962C8B-B14F-4D97-AF65-F5344CB8AC3E}">
        <p14:creationId xmlns:p14="http://schemas.microsoft.com/office/powerpoint/2010/main" xmlns="" val="809017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61E67D-0162-4933-8AEB-80B4D619F4DB}"/>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9F3FF0D5-7E7C-403D-AC99-CFB08A1DE53E}"/>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xmlns="" id="{B75766FD-293B-45AA-953F-C3C25BE9AE64}"/>
              </a:ext>
            </a:extLst>
          </p:cNvPr>
          <p:cNvSpPr txBox="1">
            <a:spLocks/>
          </p:cNvSpPr>
          <p:nvPr/>
        </p:nvSpPr>
        <p:spPr>
          <a:xfrm>
            <a:off x="838200" y="365126"/>
            <a:ext cx="10783957" cy="589032"/>
          </a:xfrm>
          <a:prstGeom prst="rect">
            <a:avLst/>
          </a:prstGeom>
          <a:ln>
            <a:noFill/>
          </a:ln>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latin typeface="Roboto" panose="02000000000000000000" pitchFamily="2" charset="0"/>
                <a:ea typeface="Roboto" panose="02000000000000000000" pitchFamily="2" charset="0"/>
              </a:rPr>
              <a:t>Smt.Gopabai Damani Blood Bank Solapur</a:t>
            </a:r>
            <a:endParaRPr lang="en-IN" dirty="0">
              <a:latin typeface="Roboto" panose="02000000000000000000" pitchFamily="2" charset="0"/>
              <a:ea typeface="Roboto" panose="02000000000000000000" pitchFamily="2" charset="0"/>
            </a:endParaRPr>
          </a:p>
        </p:txBody>
      </p:sp>
      <p:cxnSp>
        <p:nvCxnSpPr>
          <p:cNvPr id="5" name="Straight Connector 4">
            <a:extLst>
              <a:ext uri="{FF2B5EF4-FFF2-40B4-BE49-F238E27FC236}">
                <a16:creationId xmlns:a16="http://schemas.microsoft.com/office/drawing/2014/main" xmlns="" id="{28E7E3BE-EE7E-4FFD-B7EA-EF9397ED5BE2}"/>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D188784-5A76-496B-A387-32AFAA53CEAB}"/>
              </a:ext>
            </a:extLst>
          </p:cNvPr>
          <p:cNvSpPr txBox="1"/>
          <p:nvPr/>
        </p:nvSpPr>
        <p:spPr>
          <a:xfrm>
            <a:off x="6842679" y="1211941"/>
            <a:ext cx="4931979" cy="5017720"/>
          </a:xfrm>
          <a:prstGeom prst="rect">
            <a:avLst/>
          </a:prstGeom>
          <a:noFill/>
        </p:spPr>
        <p:txBody>
          <a:bodyPr wrap="square" rtlCol="0">
            <a:spAutoFit/>
          </a:bodyPr>
          <a:lstStyle/>
          <a:p>
            <a:pPr algn="just">
              <a:lnSpc>
                <a:spcPct val="200000"/>
              </a:lnSpc>
            </a:pPr>
            <a:r>
              <a:rPr lang="en-IN" sz="1350" dirty="0" err="1">
                <a:latin typeface="Roboto" panose="02000000000000000000" pitchFamily="2" charset="0"/>
                <a:ea typeface="Roboto" panose="02000000000000000000" pitchFamily="2" charset="0"/>
              </a:rPr>
              <a:t>Gopabai</a:t>
            </a:r>
            <a:r>
              <a:rPr lang="en-IN" sz="1350" dirty="0">
                <a:latin typeface="Roboto" panose="02000000000000000000" pitchFamily="2" charset="0"/>
                <a:ea typeface="Roboto" panose="02000000000000000000" pitchFamily="2" charset="0"/>
              </a:rPr>
              <a:t> </a:t>
            </a:r>
            <a:r>
              <a:rPr lang="en-IN" sz="1350" dirty="0" err="1">
                <a:latin typeface="Roboto" panose="02000000000000000000" pitchFamily="2" charset="0"/>
                <a:ea typeface="Roboto" panose="02000000000000000000" pitchFamily="2" charset="0"/>
              </a:rPr>
              <a:t>Damani</a:t>
            </a:r>
            <a:r>
              <a:rPr lang="en-IN" sz="1350" dirty="0">
                <a:latin typeface="Roboto" panose="02000000000000000000" pitchFamily="2" charset="0"/>
                <a:ea typeface="Roboto" panose="02000000000000000000" pitchFamily="2" charset="0"/>
              </a:rPr>
              <a:t> Blood Bank was established with the great help of Shri. B. R. </a:t>
            </a:r>
            <a:r>
              <a:rPr lang="en-IN" sz="1350" dirty="0" err="1">
                <a:latin typeface="Roboto" panose="02000000000000000000" pitchFamily="2" charset="0"/>
                <a:ea typeface="Roboto" panose="02000000000000000000" pitchFamily="2" charset="0"/>
              </a:rPr>
              <a:t>Damani</a:t>
            </a:r>
            <a:r>
              <a:rPr lang="en-IN" sz="1350" dirty="0">
                <a:latin typeface="Roboto" panose="02000000000000000000" pitchFamily="2" charset="0"/>
                <a:ea typeface="Roboto" panose="02000000000000000000" pitchFamily="2" charset="0"/>
              </a:rPr>
              <a:t> and Shri. </a:t>
            </a:r>
            <a:r>
              <a:rPr lang="en-IN" sz="1350" dirty="0" err="1">
                <a:latin typeface="Roboto" panose="02000000000000000000" pitchFamily="2" charset="0"/>
                <a:ea typeface="Roboto" panose="02000000000000000000" pitchFamily="2" charset="0"/>
              </a:rPr>
              <a:t>P.R.Damani</a:t>
            </a:r>
            <a:r>
              <a:rPr lang="en-IN" sz="1350" dirty="0">
                <a:latin typeface="Roboto" panose="02000000000000000000" pitchFamily="2" charset="0"/>
                <a:ea typeface="Roboto" panose="02000000000000000000" pitchFamily="2" charset="0"/>
              </a:rPr>
              <a:t> and inaugurated by the Mumbai Governor Mr. Shri Prakash in 1958.</a:t>
            </a:r>
          </a:p>
          <a:p>
            <a:pPr algn="just">
              <a:lnSpc>
                <a:spcPct val="200000"/>
              </a:lnSpc>
            </a:pPr>
            <a:r>
              <a:rPr lang="en-IN" sz="1350" dirty="0">
                <a:latin typeface="Roboto" panose="02000000000000000000" pitchFamily="2" charset="0"/>
                <a:ea typeface="Roboto" panose="02000000000000000000" pitchFamily="2" charset="0"/>
              </a:rPr>
              <a:t>• The initial fund for the infrastructure given by Mrs. </a:t>
            </a:r>
            <a:r>
              <a:rPr lang="en-IN" sz="1350" dirty="0" err="1">
                <a:latin typeface="Roboto" panose="02000000000000000000" pitchFamily="2" charset="0"/>
                <a:ea typeface="Roboto" panose="02000000000000000000" pitchFamily="2" charset="0"/>
              </a:rPr>
              <a:t>Gopabai</a:t>
            </a:r>
            <a:r>
              <a:rPr lang="en-IN" sz="1350" dirty="0">
                <a:latin typeface="Roboto" panose="02000000000000000000" pitchFamily="2" charset="0"/>
                <a:ea typeface="Roboto" panose="02000000000000000000" pitchFamily="2" charset="0"/>
              </a:rPr>
              <a:t> </a:t>
            </a:r>
            <a:r>
              <a:rPr lang="en-IN" sz="1350" dirty="0" err="1">
                <a:latin typeface="Roboto" panose="02000000000000000000" pitchFamily="2" charset="0"/>
                <a:ea typeface="Roboto" panose="02000000000000000000" pitchFamily="2" charset="0"/>
              </a:rPr>
              <a:t>Damani</a:t>
            </a:r>
            <a:r>
              <a:rPr lang="en-IN" sz="1350" dirty="0">
                <a:latin typeface="Roboto" panose="02000000000000000000" pitchFamily="2" charset="0"/>
                <a:ea typeface="Roboto" panose="02000000000000000000" pitchFamily="2" charset="0"/>
              </a:rPr>
              <a:t> was Rs.18000/-, Dist. Branch. Solapur 12,500/- , State Branch Rs.5000/-, and Solapur Municipal Corporation gave Rs. 2000/-.</a:t>
            </a:r>
          </a:p>
          <a:p>
            <a:pPr algn="just">
              <a:lnSpc>
                <a:spcPct val="200000"/>
              </a:lnSpc>
            </a:pPr>
            <a:r>
              <a:rPr lang="en-IN" sz="1350" dirty="0">
                <a:latin typeface="Roboto" panose="02000000000000000000" pitchFamily="2" charset="0"/>
                <a:ea typeface="Roboto" panose="02000000000000000000" pitchFamily="2" charset="0"/>
              </a:rPr>
              <a:t>• </a:t>
            </a:r>
            <a:r>
              <a:rPr lang="en-IN" sz="1350" dirty="0" err="1">
                <a:latin typeface="Roboto" panose="02000000000000000000" pitchFamily="2" charset="0"/>
                <a:ea typeface="Roboto" panose="02000000000000000000" pitchFamily="2" charset="0"/>
              </a:rPr>
              <a:t>Damani</a:t>
            </a:r>
            <a:r>
              <a:rPr lang="en-IN" sz="1350" dirty="0">
                <a:latin typeface="Roboto" panose="02000000000000000000" pitchFamily="2" charset="0"/>
                <a:ea typeface="Roboto" panose="02000000000000000000" pitchFamily="2" charset="0"/>
              </a:rPr>
              <a:t> group has made an agreement with Red Cross and introduced the committee for this blood bank. District collector is the chair person of this committee.</a:t>
            </a:r>
          </a:p>
          <a:p>
            <a:pPr algn="just">
              <a:lnSpc>
                <a:spcPct val="200000"/>
              </a:lnSpc>
            </a:pPr>
            <a:r>
              <a:rPr lang="en-IN" sz="1350" dirty="0">
                <a:latin typeface="Roboto" panose="02000000000000000000" pitchFamily="2" charset="0"/>
                <a:ea typeface="Roboto" panose="02000000000000000000" pitchFamily="2" charset="0"/>
                <a:hlinkClick r:id="rId2"/>
              </a:rPr>
              <a:t>http://damanibloodbank.in/</a:t>
            </a:r>
            <a:endParaRPr lang="en-US" sz="135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xmlns="" id="{C0329016-DE68-4207-8987-6772E91B8A62}"/>
              </a:ext>
            </a:extLst>
          </p:cNvPr>
          <p:cNvPicPr>
            <a:picLocks noChangeAspect="1"/>
          </p:cNvPicPr>
          <p:nvPr/>
        </p:nvPicPr>
        <p:blipFill>
          <a:blip r:embed="rId3">
            <a:extLst>
              <a:ext uri="{28A0092B-C50C-407E-A947-70E740481C1C}">
                <a14:useLocalDpi xmlns:a14="http://schemas.microsoft.com/office/drawing/2010/main" xmlns="" val="0"/>
              </a:ext>
            </a:extLst>
          </a:blip>
          <a:srcRect/>
          <a:stretch/>
        </p:blipFill>
        <p:spPr>
          <a:xfrm>
            <a:off x="914401" y="1165409"/>
            <a:ext cx="5693238" cy="5017719"/>
          </a:xfrm>
          <a:prstGeom prst="rect">
            <a:avLst/>
          </a:prstGeom>
        </p:spPr>
      </p:pic>
      <p:pic>
        <p:nvPicPr>
          <p:cNvPr id="10" name="Picture 9">
            <a:extLst>
              <a:ext uri="{FF2B5EF4-FFF2-40B4-BE49-F238E27FC236}">
                <a16:creationId xmlns:a16="http://schemas.microsoft.com/office/drawing/2014/main" xmlns="" id="{98FEF007-C29D-42A2-8EC0-605FC3239C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630355" y="5336348"/>
            <a:ext cx="497836" cy="1044574"/>
          </a:xfrm>
          <a:prstGeom prst="rect">
            <a:avLst/>
          </a:prstGeom>
        </p:spPr>
      </p:pic>
    </p:spTree>
    <p:extLst>
      <p:ext uri="{BB962C8B-B14F-4D97-AF65-F5344CB8AC3E}">
        <p14:creationId xmlns:p14="http://schemas.microsoft.com/office/powerpoint/2010/main" xmlns="" val="268840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61E67D-0162-4933-8AEB-80B4D619F4DB}"/>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9F3FF0D5-7E7C-403D-AC99-CFB08A1DE53E}"/>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xmlns="" id="{B75766FD-293B-45AA-953F-C3C25BE9AE64}"/>
              </a:ext>
            </a:extLst>
          </p:cNvPr>
          <p:cNvSpPr txBox="1">
            <a:spLocks/>
          </p:cNvSpPr>
          <p:nvPr/>
        </p:nvSpPr>
        <p:spPr>
          <a:xfrm>
            <a:off x="838200" y="365126"/>
            <a:ext cx="10783957" cy="589032"/>
          </a:xfrm>
          <a:prstGeom prst="rect">
            <a:avLst/>
          </a:prstGeom>
          <a:ln>
            <a:noFill/>
          </a:ln>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Lions </a:t>
            </a:r>
            <a:r>
              <a:rPr lang="en-US" dirty="0" err="1">
                <a:latin typeface="Roboto" panose="02000000000000000000" pitchFamily="2" charset="0"/>
                <a:ea typeface="Roboto" panose="02000000000000000000" pitchFamily="2" charset="0"/>
              </a:rPr>
              <a:t>Mathurabai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Fatehchand</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Damani</a:t>
            </a:r>
            <a:r>
              <a:rPr lang="en-US" dirty="0">
                <a:latin typeface="Roboto" panose="02000000000000000000" pitchFamily="2" charset="0"/>
                <a:ea typeface="Roboto" panose="02000000000000000000" pitchFamily="2" charset="0"/>
              </a:rPr>
              <a:t> Hospital</a:t>
            </a:r>
            <a:endParaRPr lang="en-IN" dirty="0">
              <a:latin typeface="Roboto" panose="02000000000000000000" pitchFamily="2" charset="0"/>
              <a:ea typeface="Roboto" panose="02000000000000000000" pitchFamily="2" charset="0"/>
            </a:endParaRPr>
          </a:p>
        </p:txBody>
      </p:sp>
      <p:cxnSp>
        <p:nvCxnSpPr>
          <p:cNvPr id="5" name="Straight Connector 4">
            <a:extLst>
              <a:ext uri="{FF2B5EF4-FFF2-40B4-BE49-F238E27FC236}">
                <a16:creationId xmlns:a16="http://schemas.microsoft.com/office/drawing/2014/main" xmlns="" id="{28E7E3BE-EE7E-4FFD-B7EA-EF9397ED5BE2}"/>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D188784-5A76-496B-A387-32AFAA53CEAB}"/>
              </a:ext>
            </a:extLst>
          </p:cNvPr>
          <p:cNvSpPr txBox="1"/>
          <p:nvPr/>
        </p:nvSpPr>
        <p:spPr>
          <a:xfrm>
            <a:off x="6842679" y="1576276"/>
            <a:ext cx="4931979" cy="3909981"/>
          </a:xfrm>
          <a:prstGeom prst="rect">
            <a:avLst/>
          </a:prstGeom>
          <a:noFill/>
        </p:spPr>
        <p:txBody>
          <a:bodyPr wrap="square" rtlCol="0">
            <a:spAutoFit/>
          </a:bodyPr>
          <a:lstStyle/>
          <a:p>
            <a:pPr algn="just">
              <a:lnSpc>
                <a:spcPct val="200000"/>
              </a:lnSpc>
            </a:pPr>
            <a:r>
              <a:rPr lang="en-IN" sz="1400" dirty="0">
                <a:latin typeface="Roboto" panose="02000000000000000000" pitchFamily="2" charset="0"/>
                <a:ea typeface="Roboto" panose="02000000000000000000" pitchFamily="2" charset="0"/>
              </a:rPr>
              <a:t>The hospital runs in association with Lions club of Solapur Charitable Trust since 2010. It conducts various camps in rural and adjoining places identifying patients who require cataract operations. These identified patients are then brought to the hospital for further treatment. </a:t>
            </a:r>
          </a:p>
          <a:p>
            <a:pPr marL="342900" indent="-342900" algn="just">
              <a:lnSpc>
                <a:spcPct val="200000"/>
              </a:lnSpc>
              <a:buFont typeface="Arial" pitchFamily="34" charset="0"/>
              <a:buChar char="•"/>
            </a:pPr>
            <a:r>
              <a:rPr lang="en-IN" sz="1400" dirty="0">
                <a:latin typeface="Roboto" panose="02000000000000000000" pitchFamily="2" charset="0"/>
                <a:ea typeface="Roboto" panose="02000000000000000000" pitchFamily="2" charset="0"/>
              </a:rPr>
              <a:t>Till date the hospital has conducted 17,000+ operations. Out of which </a:t>
            </a:r>
            <a:r>
              <a:rPr lang="en-US" sz="1400" dirty="0">
                <a:latin typeface="Roboto" panose="02000000000000000000" pitchFamily="2" charset="0"/>
                <a:ea typeface="Roboto" panose="02000000000000000000" pitchFamily="2" charset="0"/>
              </a:rPr>
              <a:t>8500+ are free of cost.</a:t>
            </a:r>
          </a:p>
          <a:p>
            <a:pPr marL="342900" indent="-342900" algn="just">
              <a:lnSpc>
                <a:spcPct val="200000"/>
              </a:lnSpc>
              <a:buFont typeface="Arial" pitchFamily="34" charset="0"/>
              <a:buChar char="•"/>
            </a:pPr>
            <a:r>
              <a:rPr lang="en-US" sz="1400" dirty="0" err="1">
                <a:latin typeface="Roboto" panose="02000000000000000000" pitchFamily="2" charset="0"/>
                <a:ea typeface="Roboto" panose="02000000000000000000" pitchFamily="2" charset="0"/>
              </a:rPr>
              <a:t>Approx</a:t>
            </a:r>
            <a:r>
              <a:rPr lang="en-US" sz="1400" dirty="0">
                <a:latin typeface="Roboto" panose="02000000000000000000" pitchFamily="2" charset="0"/>
                <a:ea typeface="Roboto" panose="02000000000000000000" pitchFamily="2" charset="0"/>
              </a:rPr>
              <a:t> 150-200 operations conducted every month</a:t>
            </a:r>
          </a:p>
          <a:p>
            <a:pPr marL="342900" indent="-342900" algn="just">
              <a:lnSpc>
                <a:spcPct val="200000"/>
              </a:lnSpc>
              <a:buFont typeface="Arial" pitchFamily="34" charset="0"/>
              <a:buChar char="•"/>
            </a:pPr>
            <a:r>
              <a:rPr lang="en-US" sz="1400" dirty="0" err="1">
                <a:latin typeface="Roboto" panose="02000000000000000000" pitchFamily="2" charset="0"/>
                <a:ea typeface="Roboto" panose="02000000000000000000" pitchFamily="2" charset="0"/>
              </a:rPr>
              <a:t>Approx</a:t>
            </a:r>
            <a:r>
              <a:rPr lang="en-US" sz="1400" dirty="0">
                <a:latin typeface="Roboto" panose="02000000000000000000" pitchFamily="2" charset="0"/>
                <a:ea typeface="Roboto" panose="02000000000000000000" pitchFamily="2" charset="0"/>
              </a:rPr>
              <a:t> 70-80 OPDs on daily basis</a:t>
            </a:r>
          </a:p>
        </p:txBody>
      </p:sp>
      <p:pic>
        <p:nvPicPr>
          <p:cNvPr id="10" name="Picture 9" descr="eye hospital.png">
            <a:extLst>
              <a:ext uri="{FF2B5EF4-FFF2-40B4-BE49-F238E27FC236}">
                <a16:creationId xmlns:a16="http://schemas.microsoft.com/office/drawing/2014/main" xmlns="" id="{EA657B14-7AD6-43FE-98C5-A9A6D0B0A345}"/>
              </a:ext>
            </a:extLst>
          </p:cNvPr>
          <p:cNvPicPr>
            <a:picLocks noChangeAspect="1"/>
          </p:cNvPicPr>
          <p:nvPr/>
        </p:nvPicPr>
        <p:blipFill>
          <a:blip r:embed="rId2"/>
          <a:stretch>
            <a:fillRect/>
          </a:stretch>
        </p:blipFill>
        <p:spPr>
          <a:xfrm>
            <a:off x="838200" y="1222674"/>
            <a:ext cx="5815161" cy="5006985"/>
          </a:xfrm>
          <a:prstGeom prst="rect">
            <a:avLst/>
          </a:prstGeom>
        </p:spPr>
      </p:pic>
      <p:pic>
        <p:nvPicPr>
          <p:cNvPr id="9" name="Picture 8">
            <a:extLst>
              <a:ext uri="{FF2B5EF4-FFF2-40B4-BE49-F238E27FC236}">
                <a16:creationId xmlns:a16="http://schemas.microsoft.com/office/drawing/2014/main" xmlns="" id="{233CF552-9F8E-4A5B-B85D-15C07B306E2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630355" y="5336348"/>
            <a:ext cx="497836" cy="1044574"/>
          </a:xfrm>
          <a:prstGeom prst="rect">
            <a:avLst/>
          </a:prstGeom>
        </p:spPr>
      </p:pic>
    </p:spTree>
    <p:extLst>
      <p:ext uri="{BB962C8B-B14F-4D97-AF65-F5344CB8AC3E}">
        <p14:creationId xmlns:p14="http://schemas.microsoft.com/office/powerpoint/2010/main" xmlns="" val="3213770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61E67D-0162-4933-8AEB-80B4D619F4DB}"/>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9F3FF0D5-7E7C-403D-AC99-CFB08A1DE53E}"/>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xmlns="" id="{B75766FD-293B-45AA-953F-C3C25BE9AE64}"/>
              </a:ext>
            </a:extLst>
          </p:cNvPr>
          <p:cNvSpPr txBox="1">
            <a:spLocks/>
          </p:cNvSpPr>
          <p:nvPr/>
        </p:nvSpPr>
        <p:spPr>
          <a:xfrm>
            <a:off x="838200" y="365126"/>
            <a:ext cx="10783957" cy="589032"/>
          </a:xfrm>
          <a:prstGeom prst="rect">
            <a:avLst/>
          </a:prstGeom>
          <a:ln>
            <a:noFill/>
          </a:ln>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Solapur District Lawn Tennis Association </a:t>
            </a:r>
            <a:endParaRPr lang="en-IN" dirty="0">
              <a:latin typeface="Roboto" panose="02000000000000000000" pitchFamily="2" charset="0"/>
              <a:ea typeface="Roboto" panose="02000000000000000000" pitchFamily="2" charset="0"/>
            </a:endParaRPr>
          </a:p>
        </p:txBody>
      </p:sp>
      <p:cxnSp>
        <p:nvCxnSpPr>
          <p:cNvPr id="5" name="Straight Connector 4">
            <a:extLst>
              <a:ext uri="{FF2B5EF4-FFF2-40B4-BE49-F238E27FC236}">
                <a16:creationId xmlns:a16="http://schemas.microsoft.com/office/drawing/2014/main" xmlns="" id="{28E7E3BE-EE7E-4FFD-B7EA-EF9397ED5BE2}"/>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D188784-5A76-496B-A387-32AFAA53CEAB}"/>
              </a:ext>
            </a:extLst>
          </p:cNvPr>
          <p:cNvSpPr txBox="1"/>
          <p:nvPr/>
        </p:nvSpPr>
        <p:spPr>
          <a:xfrm>
            <a:off x="6842679" y="1336677"/>
            <a:ext cx="4931979" cy="522546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350" dirty="0">
                <a:latin typeface="Roboto" panose="02000000000000000000" pitchFamily="2" charset="0"/>
                <a:ea typeface="Roboto" panose="02000000000000000000" pitchFamily="2" charset="0"/>
              </a:rPr>
              <a:t>Since 1998 Mr. Rajesh </a:t>
            </a:r>
            <a:r>
              <a:rPr lang="en-IN" sz="1350" dirty="0" err="1">
                <a:latin typeface="Roboto" panose="02000000000000000000" pitchFamily="2" charset="0"/>
                <a:ea typeface="Roboto" panose="02000000000000000000" pitchFamily="2" charset="0"/>
              </a:rPr>
              <a:t>Damani</a:t>
            </a:r>
            <a:r>
              <a:rPr lang="en-IN" sz="1350" dirty="0">
                <a:latin typeface="Roboto" panose="02000000000000000000" pitchFamily="2" charset="0"/>
                <a:ea typeface="Roboto" panose="02000000000000000000" pitchFamily="2" charset="0"/>
              </a:rPr>
              <a:t> is President for this association.</a:t>
            </a:r>
          </a:p>
          <a:p>
            <a:pPr marL="285750" indent="-285750" algn="just">
              <a:lnSpc>
                <a:spcPct val="200000"/>
              </a:lnSpc>
              <a:buFont typeface="Arial" panose="020B0604020202020204" pitchFamily="34" charset="0"/>
              <a:buChar char="•"/>
            </a:pPr>
            <a:r>
              <a:rPr lang="en-US" sz="1350" dirty="0">
                <a:latin typeface="Roboto" panose="02000000000000000000" pitchFamily="2" charset="0"/>
                <a:ea typeface="Roboto" panose="02000000000000000000" pitchFamily="2" charset="0"/>
              </a:rPr>
              <a:t>Have successfully conducted Women's Open ITF for 4 years.</a:t>
            </a:r>
          </a:p>
          <a:p>
            <a:pPr marL="285750" indent="-285750" algn="just">
              <a:lnSpc>
                <a:spcPct val="200000"/>
              </a:lnSpc>
              <a:buFont typeface="Arial" panose="020B0604020202020204" pitchFamily="34" charset="0"/>
              <a:buChar char="•"/>
            </a:pPr>
            <a:r>
              <a:rPr lang="en-US" sz="1350" dirty="0">
                <a:latin typeface="Roboto" panose="02000000000000000000" pitchFamily="2" charset="0"/>
                <a:ea typeface="Roboto" panose="02000000000000000000" pitchFamily="2" charset="0"/>
              </a:rPr>
              <a:t>Till date 224 women from 29 countries have participated. </a:t>
            </a:r>
          </a:p>
          <a:p>
            <a:pPr marL="285750" indent="-285750" algn="just">
              <a:lnSpc>
                <a:spcPct val="200000"/>
              </a:lnSpc>
              <a:buFont typeface="Arial" panose="020B0604020202020204" pitchFamily="34" charset="0"/>
              <a:buChar char="•"/>
            </a:pPr>
            <a:r>
              <a:rPr lang="en-US" sz="1350" dirty="0">
                <a:latin typeface="Roboto" panose="02000000000000000000" pitchFamily="2" charset="0"/>
                <a:ea typeface="Roboto" panose="02000000000000000000" pitchFamily="2" charset="0"/>
              </a:rPr>
              <a:t>The current year (5</a:t>
            </a:r>
            <a:r>
              <a:rPr lang="en-US" sz="1350" baseline="30000" dirty="0">
                <a:latin typeface="Roboto" panose="02000000000000000000" pitchFamily="2" charset="0"/>
                <a:ea typeface="Roboto" panose="02000000000000000000" pitchFamily="2" charset="0"/>
              </a:rPr>
              <a:t>th</a:t>
            </a:r>
            <a:r>
              <a:rPr lang="en-US" sz="1350" dirty="0">
                <a:latin typeface="Roboto" panose="02000000000000000000" pitchFamily="2" charset="0"/>
                <a:ea typeface="Roboto" panose="02000000000000000000" pitchFamily="2" charset="0"/>
              </a:rPr>
              <a:t> year) prize money for the tournament is $25,000 where 45 players from 30 countries will be participating.</a:t>
            </a:r>
          </a:p>
          <a:p>
            <a:pPr marL="285750" indent="-285750" algn="just">
              <a:lnSpc>
                <a:spcPct val="200000"/>
              </a:lnSpc>
              <a:buFont typeface="Arial" panose="020B0604020202020204" pitchFamily="34" charset="0"/>
              <a:buChar char="•"/>
            </a:pPr>
            <a:r>
              <a:rPr lang="en-US" sz="1350" dirty="0">
                <a:latin typeface="Roboto" panose="02000000000000000000" pitchFamily="2" charset="0"/>
                <a:ea typeface="Roboto" panose="02000000000000000000" pitchFamily="2" charset="0"/>
              </a:rPr>
              <a:t>Our coaching efforts have produced one Olympian (Rio 2016) Ms. </a:t>
            </a:r>
            <a:r>
              <a:rPr lang="en-IN" sz="1350" dirty="0" err="1">
                <a:latin typeface="Roboto" panose="02000000000000000000" pitchFamily="2" charset="0"/>
                <a:ea typeface="Roboto" panose="02000000000000000000" pitchFamily="2" charset="0"/>
              </a:rPr>
              <a:t>Prarthana</a:t>
            </a:r>
            <a:r>
              <a:rPr lang="en-IN" sz="1350" dirty="0">
                <a:latin typeface="Roboto" panose="02000000000000000000" pitchFamily="2" charset="0"/>
                <a:ea typeface="Roboto" panose="02000000000000000000" pitchFamily="2" charset="0"/>
              </a:rPr>
              <a:t> </a:t>
            </a:r>
            <a:r>
              <a:rPr lang="en-IN" sz="1350" dirty="0" err="1">
                <a:latin typeface="Roboto" panose="02000000000000000000" pitchFamily="2" charset="0"/>
                <a:ea typeface="Roboto" panose="02000000000000000000" pitchFamily="2" charset="0"/>
              </a:rPr>
              <a:t>Thombare</a:t>
            </a:r>
            <a:r>
              <a:rPr lang="en-IN" sz="1350" dirty="0">
                <a:latin typeface="Roboto" panose="02000000000000000000" pitchFamily="2" charset="0"/>
                <a:ea typeface="Roboto" panose="02000000000000000000" pitchFamily="2" charset="0"/>
              </a:rPr>
              <a:t>.</a:t>
            </a:r>
          </a:p>
          <a:p>
            <a:pPr marL="285750" indent="-285750" algn="just">
              <a:lnSpc>
                <a:spcPct val="200000"/>
              </a:lnSpc>
              <a:buFont typeface="Arial" panose="020B0604020202020204" pitchFamily="34" charset="0"/>
              <a:buChar char="•"/>
            </a:pPr>
            <a:r>
              <a:rPr lang="en-US" sz="1350" dirty="0">
                <a:latin typeface="Roboto" panose="02000000000000000000" pitchFamily="2" charset="0"/>
                <a:ea typeface="Roboto" panose="02000000000000000000" pitchFamily="2" charset="0"/>
              </a:rPr>
              <a:t>We have conducted 250+ state and national level championships.</a:t>
            </a:r>
          </a:p>
          <a:p>
            <a:pPr algn="just">
              <a:lnSpc>
                <a:spcPct val="200000"/>
              </a:lnSpc>
            </a:pPr>
            <a:endParaRPr lang="en-US" sz="135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xmlns="" id="{763B0830-63FA-4CAB-B7BB-2D843E43E831}"/>
              </a:ext>
            </a:extLst>
          </p:cNvPr>
          <p:cNvPicPr>
            <a:picLocks noChangeAspect="1"/>
          </p:cNvPicPr>
          <p:nvPr/>
        </p:nvPicPr>
        <p:blipFill>
          <a:blip r:embed="rId2">
            <a:extLst>
              <a:ext uri="{28A0092B-C50C-407E-A947-70E740481C1C}">
                <a14:useLocalDpi xmlns:a14="http://schemas.microsoft.com/office/drawing/2010/main" xmlns="" val="0"/>
              </a:ext>
            </a:extLst>
          </a:blip>
          <a:srcRect/>
          <a:stretch/>
        </p:blipFill>
        <p:spPr>
          <a:xfrm>
            <a:off x="914401" y="1290983"/>
            <a:ext cx="5693238" cy="4753113"/>
          </a:xfrm>
          <a:prstGeom prst="rect">
            <a:avLst/>
          </a:prstGeom>
        </p:spPr>
      </p:pic>
      <p:pic>
        <p:nvPicPr>
          <p:cNvPr id="10" name="Picture 9">
            <a:extLst>
              <a:ext uri="{FF2B5EF4-FFF2-40B4-BE49-F238E27FC236}">
                <a16:creationId xmlns:a16="http://schemas.microsoft.com/office/drawing/2014/main" xmlns="" id="{ADE0EAD8-346C-405D-8083-90C776275E6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630355" y="5336348"/>
            <a:ext cx="497836" cy="1044574"/>
          </a:xfrm>
          <a:prstGeom prst="rect">
            <a:avLst/>
          </a:prstGeom>
        </p:spPr>
      </p:pic>
    </p:spTree>
    <p:extLst>
      <p:ext uri="{BB962C8B-B14F-4D97-AF65-F5344CB8AC3E}">
        <p14:creationId xmlns:p14="http://schemas.microsoft.com/office/powerpoint/2010/main" xmlns="" val="1381442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61E67D-0162-4933-8AEB-80B4D619F4DB}"/>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9F3FF0D5-7E7C-403D-AC99-CFB08A1DE53E}"/>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xmlns="" id="{B75766FD-293B-45AA-953F-C3C25BE9AE64}"/>
              </a:ext>
            </a:extLst>
          </p:cNvPr>
          <p:cNvSpPr txBox="1">
            <a:spLocks/>
          </p:cNvSpPr>
          <p:nvPr/>
        </p:nvSpPr>
        <p:spPr>
          <a:xfrm>
            <a:off x="838200" y="365126"/>
            <a:ext cx="10783957" cy="589032"/>
          </a:xfrm>
          <a:prstGeom prst="rect">
            <a:avLst/>
          </a:prstGeom>
          <a:ln>
            <a:noFill/>
          </a:ln>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err="1">
                <a:latin typeface="Roboto" panose="02000000000000000000" pitchFamily="2" charset="0"/>
                <a:ea typeface="Roboto" panose="02000000000000000000" pitchFamily="2" charset="0"/>
              </a:rPr>
              <a:t>Jamshri</a:t>
            </a:r>
            <a:r>
              <a:rPr lang="en-IN" dirty="0">
                <a:latin typeface="Roboto" panose="02000000000000000000" pitchFamily="2" charset="0"/>
                <a:ea typeface="Roboto" panose="02000000000000000000" pitchFamily="2" charset="0"/>
              </a:rPr>
              <a:t> Cricket Academy</a:t>
            </a:r>
          </a:p>
        </p:txBody>
      </p:sp>
      <p:cxnSp>
        <p:nvCxnSpPr>
          <p:cNvPr id="5" name="Straight Connector 4">
            <a:extLst>
              <a:ext uri="{FF2B5EF4-FFF2-40B4-BE49-F238E27FC236}">
                <a16:creationId xmlns:a16="http://schemas.microsoft.com/office/drawing/2014/main" xmlns="" id="{28E7E3BE-EE7E-4FFD-B7EA-EF9397ED5BE2}"/>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D188784-5A76-496B-A387-32AFAA53CEAB}"/>
              </a:ext>
            </a:extLst>
          </p:cNvPr>
          <p:cNvSpPr txBox="1"/>
          <p:nvPr/>
        </p:nvSpPr>
        <p:spPr>
          <a:xfrm>
            <a:off x="6566132" y="1470043"/>
            <a:ext cx="4931979" cy="13490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dirty="0" err="1">
                <a:latin typeface="Roboto" panose="02000000000000000000" pitchFamily="2" charset="0"/>
                <a:ea typeface="Roboto" panose="02000000000000000000" pitchFamily="2" charset="0"/>
              </a:rPr>
              <a:t>Jamshri</a:t>
            </a:r>
            <a:r>
              <a:rPr lang="en-US" sz="1400" dirty="0">
                <a:latin typeface="Roboto" panose="02000000000000000000" pitchFamily="2" charset="0"/>
                <a:ea typeface="Roboto" panose="02000000000000000000" pitchFamily="2" charset="0"/>
              </a:rPr>
              <a:t> Cricket Academy began as a franchise of Cricket Australia (Cricket Academy of India) and now runs independently since 2018.</a:t>
            </a:r>
          </a:p>
          <a:p>
            <a:pPr marL="285750" indent="-285750" algn="just">
              <a:lnSpc>
                <a:spcPct val="150000"/>
              </a:lnSpc>
              <a:buFont typeface="Arial" panose="020B0604020202020204" pitchFamily="34" charset="0"/>
              <a:buChar char="•"/>
            </a:pPr>
            <a:r>
              <a:rPr lang="en-US" sz="1400" dirty="0">
                <a:latin typeface="Roboto" panose="02000000000000000000" pitchFamily="2" charset="0"/>
                <a:ea typeface="Roboto" panose="02000000000000000000" pitchFamily="2" charset="0"/>
              </a:rPr>
              <a:t>The cricket academy has coached over 500 students.</a:t>
            </a:r>
          </a:p>
        </p:txBody>
      </p:sp>
      <p:pic>
        <p:nvPicPr>
          <p:cNvPr id="10" name="Picture 9">
            <a:extLst>
              <a:ext uri="{FF2B5EF4-FFF2-40B4-BE49-F238E27FC236}">
                <a16:creationId xmlns:a16="http://schemas.microsoft.com/office/drawing/2014/main" xmlns="" id="{230F4E3E-75DB-4247-8385-6C71941B6A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66132" y="3679370"/>
            <a:ext cx="2372140" cy="2239972"/>
          </a:xfrm>
          <a:prstGeom prst="rect">
            <a:avLst/>
          </a:prstGeom>
        </p:spPr>
      </p:pic>
      <p:pic>
        <p:nvPicPr>
          <p:cNvPr id="11" name="Picture 10">
            <a:extLst>
              <a:ext uri="{FF2B5EF4-FFF2-40B4-BE49-F238E27FC236}">
                <a16:creationId xmlns:a16="http://schemas.microsoft.com/office/drawing/2014/main" xmlns="" id="{7933AD83-E077-4F3F-8D4E-2FD4A2D8CB7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179826" y="3679370"/>
            <a:ext cx="2594832" cy="2212372"/>
          </a:xfrm>
          <a:prstGeom prst="rect">
            <a:avLst/>
          </a:prstGeom>
        </p:spPr>
      </p:pic>
      <p:pic>
        <p:nvPicPr>
          <p:cNvPr id="12" name="Picture 11">
            <a:extLst>
              <a:ext uri="{FF2B5EF4-FFF2-40B4-BE49-F238E27FC236}">
                <a16:creationId xmlns:a16="http://schemas.microsoft.com/office/drawing/2014/main" xmlns="" id="{F5C9BA2D-A18D-463E-9205-F081A62AF47E}"/>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38200" y="1391230"/>
            <a:ext cx="2670607" cy="2158460"/>
          </a:xfrm>
          <a:prstGeom prst="rect">
            <a:avLst/>
          </a:prstGeom>
        </p:spPr>
      </p:pic>
      <p:pic>
        <p:nvPicPr>
          <p:cNvPr id="13" name="Picture 12">
            <a:extLst>
              <a:ext uri="{FF2B5EF4-FFF2-40B4-BE49-F238E27FC236}">
                <a16:creationId xmlns:a16="http://schemas.microsoft.com/office/drawing/2014/main" xmlns="" id="{5F7FE078-C150-4F93-B5E8-9491AC8E2C7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726654" y="1396994"/>
            <a:ext cx="2597924" cy="2164224"/>
          </a:xfrm>
          <a:prstGeom prst="rect">
            <a:avLst/>
          </a:prstGeom>
        </p:spPr>
      </p:pic>
      <p:pic>
        <p:nvPicPr>
          <p:cNvPr id="14" name="Picture 13">
            <a:extLst>
              <a:ext uri="{FF2B5EF4-FFF2-40B4-BE49-F238E27FC236}">
                <a16:creationId xmlns:a16="http://schemas.microsoft.com/office/drawing/2014/main" xmlns="" id="{670FDE26-330C-4A6A-8766-2F4B07FEA78F}"/>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726654" y="3679370"/>
            <a:ext cx="2597924" cy="2239972"/>
          </a:xfrm>
          <a:prstGeom prst="rect">
            <a:avLst/>
          </a:prstGeom>
        </p:spPr>
      </p:pic>
      <p:pic>
        <p:nvPicPr>
          <p:cNvPr id="15" name="Picture 14">
            <a:extLst>
              <a:ext uri="{FF2B5EF4-FFF2-40B4-BE49-F238E27FC236}">
                <a16:creationId xmlns:a16="http://schemas.microsoft.com/office/drawing/2014/main" xmlns="" id="{8CE0AD76-B5B8-41AE-9AEB-63CAD9C5DAFB}"/>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38200" y="3785388"/>
            <a:ext cx="2670607" cy="2158460"/>
          </a:xfrm>
          <a:prstGeom prst="rect">
            <a:avLst/>
          </a:prstGeom>
        </p:spPr>
      </p:pic>
      <p:pic>
        <p:nvPicPr>
          <p:cNvPr id="16" name="Picture 15">
            <a:extLst>
              <a:ext uri="{FF2B5EF4-FFF2-40B4-BE49-F238E27FC236}">
                <a16:creationId xmlns:a16="http://schemas.microsoft.com/office/drawing/2014/main" xmlns="" id="{516243C4-5E8B-4586-BBD1-08D74E6A0F83}"/>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11630355" y="5336348"/>
            <a:ext cx="497836" cy="1044574"/>
          </a:xfrm>
          <a:prstGeom prst="rect">
            <a:avLst/>
          </a:prstGeom>
        </p:spPr>
      </p:pic>
    </p:spTree>
    <p:extLst>
      <p:ext uri="{BB962C8B-B14F-4D97-AF65-F5344CB8AC3E}">
        <p14:creationId xmlns:p14="http://schemas.microsoft.com/office/powerpoint/2010/main" xmlns="" val="932176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61E67D-0162-4933-8AEB-80B4D619F4DB}"/>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xmlns="" id="{9F3FF0D5-7E7C-403D-AC99-CFB08A1DE53E}"/>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1">
            <a:extLst>
              <a:ext uri="{FF2B5EF4-FFF2-40B4-BE49-F238E27FC236}">
                <a16:creationId xmlns:a16="http://schemas.microsoft.com/office/drawing/2014/main" xmlns="" id="{B75766FD-293B-45AA-953F-C3C25BE9AE64}"/>
              </a:ext>
            </a:extLst>
          </p:cNvPr>
          <p:cNvSpPr txBox="1">
            <a:spLocks/>
          </p:cNvSpPr>
          <p:nvPr/>
        </p:nvSpPr>
        <p:spPr>
          <a:xfrm>
            <a:off x="838200" y="365126"/>
            <a:ext cx="10783957" cy="589032"/>
          </a:xfrm>
          <a:prstGeom prst="rect">
            <a:avLst/>
          </a:prstGeom>
          <a:ln>
            <a:noFill/>
          </a:ln>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err="1">
                <a:latin typeface="Roboto" panose="02000000000000000000" pitchFamily="2" charset="0"/>
                <a:ea typeface="Roboto" panose="02000000000000000000" pitchFamily="2" charset="0"/>
              </a:rPr>
              <a:t>Damani</a:t>
            </a:r>
            <a:r>
              <a:rPr lang="en-IN" dirty="0">
                <a:latin typeface="Roboto" panose="02000000000000000000" pitchFamily="2" charset="0"/>
                <a:ea typeface="Roboto" panose="02000000000000000000" pitchFamily="2" charset="0"/>
              </a:rPr>
              <a:t> Vidya Mandir</a:t>
            </a:r>
          </a:p>
        </p:txBody>
      </p:sp>
      <p:cxnSp>
        <p:nvCxnSpPr>
          <p:cNvPr id="5" name="Straight Connector 4">
            <a:extLst>
              <a:ext uri="{FF2B5EF4-FFF2-40B4-BE49-F238E27FC236}">
                <a16:creationId xmlns:a16="http://schemas.microsoft.com/office/drawing/2014/main" xmlns="" id="{28E7E3BE-EE7E-4FFD-B7EA-EF9397ED5BE2}"/>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5860BC35-DA59-4345-8D6C-4497E4894FD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14401" y="1037259"/>
            <a:ext cx="5693238" cy="5260560"/>
          </a:xfrm>
          <a:prstGeom prst="rect">
            <a:avLst/>
          </a:prstGeom>
        </p:spPr>
      </p:pic>
      <p:sp>
        <p:nvSpPr>
          <p:cNvPr id="8" name="TextBox 7">
            <a:extLst>
              <a:ext uri="{FF2B5EF4-FFF2-40B4-BE49-F238E27FC236}">
                <a16:creationId xmlns:a16="http://schemas.microsoft.com/office/drawing/2014/main" xmlns="" id="{5D188784-5A76-496B-A387-32AFAA53CEAB}"/>
              </a:ext>
            </a:extLst>
          </p:cNvPr>
          <p:cNvSpPr txBox="1"/>
          <p:nvPr/>
        </p:nvSpPr>
        <p:spPr>
          <a:xfrm>
            <a:off x="6842679" y="1242516"/>
            <a:ext cx="4931979" cy="4850046"/>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IN" sz="1400" dirty="0">
                <a:latin typeface="Roboto" panose="02000000000000000000" pitchFamily="2" charset="0"/>
                <a:ea typeface="Roboto" panose="02000000000000000000" pitchFamily="2" charset="0"/>
              </a:rPr>
              <a:t>Damani Vidya Mandir was established in year 1945 on name of Balak Mandir and the place was donated by Chandak Family in 1929.</a:t>
            </a:r>
            <a:br>
              <a:rPr lang="en-IN" sz="1400" dirty="0">
                <a:latin typeface="Roboto" panose="02000000000000000000" pitchFamily="2" charset="0"/>
                <a:ea typeface="Roboto" panose="02000000000000000000" pitchFamily="2" charset="0"/>
              </a:rPr>
            </a:br>
            <a:r>
              <a:rPr lang="en-IN" sz="1400" dirty="0">
                <a:latin typeface="Roboto" panose="02000000000000000000" pitchFamily="2" charset="0"/>
                <a:ea typeface="Roboto" panose="02000000000000000000" pitchFamily="2" charset="0"/>
              </a:rPr>
              <a:t>• 1952 School has started primary school.</a:t>
            </a:r>
            <a:br>
              <a:rPr lang="en-IN" sz="1400" dirty="0">
                <a:latin typeface="Roboto" panose="02000000000000000000" pitchFamily="2" charset="0"/>
                <a:ea typeface="Roboto" panose="02000000000000000000" pitchFamily="2" charset="0"/>
              </a:rPr>
            </a:br>
            <a:r>
              <a:rPr lang="en-IN" sz="1400" dirty="0">
                <a:latin typeface="Roboto" panose="02000000000000000000" pitchFamily="2" charset="0"/>
                <a:ea typeface="Roboto" panose="02000000000000000000" pitchFamily="2" charset="0"/>
              </a:rPr>
              <a:t>• In 1966 Late Shri Bhairuratanji Damani an Industrialist and a Philanthropist given donation for school and established Gopabai Bhairuratan Damani Balak Mandir, Mathurabai Fatehchand Damani Primary School and Bhairuratan Fatechand Damani High school.</a:t>
            </a:r>
          </a:p>
        </p:txBody>
      </p:sp>
      <p:pic>
        <p:nvPicPr>
          <p:cNvPr id="10" name="Picture 9">
            <a:extLst>
              <a:ext uri="{FF2B5EF4-FFF2-40B4-BE49-F238E27FC236}">
                <a16:creationId xmlns:a16="http://schemas.microsoft.com/office/drawing/2014/main" xmlns="" id="{476A70DE-873F-4BE1-A364-82898E17EAD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630355" y="5336348"/>
            <a:ext cx="497836" cy="1044574"/>
          </a:xfrm>
          <a:prstGeom prst="rect">
            <a:avLst/>
          </a:prstGeom>
        </p:spPr>
      </p:pic>
    </p:spTree>
    <p:extLst>
      <p:ext uri="{BB962C8B-B14F-4D97-AF65-F5344CB8AC3E}">
        <p14:creationId xmlns:p14="http://schemas.microsoft.com/office/powerpoint/2010/main" xmlns="" val="3826575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61E67D-0162-4933-8AEB-80B4D619F4DB}"/>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9F3FF0D5-7E7C-403D-AC99-CFB08A1DE53E}"/>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xmlns="" id="{B75766FD-293B-45AA-953F-C3C25BE9AE64}"/>
              </a:ext>
            </a:extLst>
          </p:cNvPr>
          <p:cNvSpPr txBox="1">
            <a:spLocks/>
          </p:cNvSpPr>
          <p:nvPr/>
        </p:nvSpPr>
        <p:spPr>
          <a:xfrm>
            <a:off x="838200" y="365126"/>
            <a:ext cx="10783957" cy="589032"/>
          </a:xfrm>
          <a:prstGeom prst="rect">
            <a:avLst/>
          </a:prstGeom>
          <a:ln>
            <a:noFill/>
          </a:ln>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Roboto" panose="02000000000000000000" pitchFamily="2" charset="0"/>
                <a:ea typeface="Roboto" panose="02000000000000000000" pitchFamily="2" charset="0"/>
              </a:rPr>
              <a:t>North </a:t>
            </a:r>
            <a:r>
              <a:rPr lang="en-IN" dirty="0" err="1">
                <a:latin typeface="Roboto" panose="02000000000000000000" pitchFamily="2" charset="0"/>
                <a:ea typeface="Roboto" panose="02000000000000000000" pitchFamily="2" charset="0"/>
              </a:rPr>
              <a:t>Radhakishan</a:t>
            </a:r>
            <a:r>
              <a:rPr lang="en-IN" dirty="0">
                <a:latin typeface="Roboto" panose="02000000000000000000" pitchFamily="2" charset="0"/>
                <a:ea typeface="Roboto" panose="02000000000000000000" pitchFamily="2" charset="0"/>
              </a:rPr>
              <a:t> </a:t>
            </a:r>
            <a:r>
              <a:rPr lang="en-IN" dirty="0" err="1">
                <a:latin typeface="Roboto" panose="02000000000000000000" pitchFamily="2" charset="0"/>
                <a:ea typeface="Roboto" panose="02000000000000000000" pitchFamily="2" charset="0"/>
              </a:rPr>
              <a:t>Fomra</a:t>
            </a:r>
            <a:r>
              <a:rPr lang="en-IN" dirty="0">
                <a:latin typeface="Roboto" panose="02000000000000000000" pitchFamily="2" charset="0"/>
                <a:ea typeface="Roboto" panose="02000000000000000000" pitchFamily="2" charset="0"/>
              </a:rPr>
              <a:t> Hearing Impaired Vidyalaya</a:t>
            </a:r>
          </a:p>
        </p:txBody>
      </p:sp>
      <p:cxnSp>
        <p:nvCxnSpPr>
          <p:cNvPr id="5" name="Straight Connector 4">
            <a:extLst>
              <a:ext uri="{FF2B5EF4-FFF2-40B4-BE49-F238E27FC236}">
                <a16:creationId xmlns:a16="http://schemas.microsoft.com/office/drawing/2014/main" xmlns="" id="{28E7E3BE-EE7E-4FFD-B7EA-EF9397ED5BE2}"/>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D188784-5A76-496B-A387-32AFAA53CEAB}"/>
              </a:ext>
            </a:extLst>
          </p:cNvPr>
          <p:cNvSpPr txBox="1"/>
          <p:nvPr/>
        </p:nvSpPr>
        <p:spPr>
          <a:xfrm>
            <a:off x="6842679" y="1430000"/>
            <a:ext cx="4931979" cy="4311437"/>
          </a:xfrm>
          <a:prstGeom prst="rect">
            <a:avLst/>
          </a:prstGeom>
          <a:noFill/>
        </p:spPr>
        <p:txBody>
          <a:bodyPr wrap="square" rtlCol="0">
            <a:spAutoFit/>
          </a:bodyPr>
          <a:lstStyle/>
          <a:p>
            <a:pPr>
              <a:lnSpc>
                <a:spcPct val="250000"/>
              </a:lnSpc>
            </a:pPr>
            <a:r>
              <a:rPr lang="en-IN" sz="1400" dirty="0">
                <a:latin typeface="Roboto" panose="02000000000000000000" pitchFamily="2" charset="0"/>
                <a:ea typeface="Roboto" panose="02000000000000000000" pitchFamily="2" charset="0"/>
              </a:rPr>
              <a:t>On 1st July 1937 Late </a:t>
            </a:r>
            <a:r>
              <a:rPr lang="en-IN" sz="1400" dirty="0" err="1">
                <a:latin typeface="Roboto" panose="02000000000000000000" pitchFamily="2" charset="0"/>
                <a:ea typeface="Roboto" panose="02000000000000000000" pitchFamily="2" charset="0"/>
              </a:rPr>
              <a:t>Shri.Dhundiraj</a:t>
            </a:r>
            <a:r>
              <a:rPr lang="en-IN" sz="1400" dirty="0">
                <a:latin typeface="Roboto" panose="02000000000000000000" pitchFamily="2" charset="0"/>
                <a:ea typeface="Roboto" panose="02000000000000000000" pitchFamily="2" charset="0"/>
              </a:rPr>
              <a:t> Oak started this school in his own house with just five deaf &amp; dumb children. In 1955 he founded a charitable trust by name “Welfare Society for the deaf &amp; dumb.”</a:t>
            </a:r>
          </a:p>
          <a:p>
            <a:pPr>
              <a:lnSpc>
                <a:spcPct val="250000"/>
              </a:lnSpc>
            </a:pPr>
            <a:r>
              <a:rPr lang="en-IN" sz="1400" dirty="0">
                <a:latin typeface="Roboto" panose="02000000000000000000" pitchFamily="2" charset="0"/>
                <a:ea typeface="Roboto" panose="02000000000000000000" pitchFamily="2" charset="0"/>
              </a:rPr>
              <a:t>• In 1966 Late Shri </a:t>
            </a:r>
            <a:r>
              <a:rPr lang="en-IN" sz="1400" dirty="0" err="1">
                <a:latin typeface="Roboto" panose="02000000000000000000" pitchFamily="2" charset="0"/>
                <a:ea typeface="Roboto" panose="02000000000000000000" pitchFamily="2" charset="0"/>
              </a:rPr>
              <a:t>Bhairuratanji</a:t>
            </a:r>
            <a:r>
              <a:rPr lang="en-IN" sz="1400" dirty="0">
                <a:latin typeface="Roboto" panose="02000000000000000000" pitchFamily="2" charset="0"/>
                <a:ea typeface="Roboto" panose="02000000000000000000" pitchFamily="2" charset="0"/>
              </a:rPr>
              <a:t> </a:t>
            </a:r>
            <a:r>
              <a:rPr lang="en-IN" sz="1400" dirty="0" err="1">
                <a:latin typeface="Roboto" panose="02000000000000000000" pitchFamily="2" charset="0"/>
                <a:ea typeface="Roboto" panose="02000000000000000000" pitchFamily="2" charset="0"/>
              </a:rPr>
              <a:t>Damani</a:t>
            </a:r>
            <a:r>
              <a:rPr lang="en-IN" sz="1400" dirty="0">
                <a:latin typeface="Roboto" panose="02000000000000000000" pitchFamily="2" charset="0"/>
                <a:ea typeface="Roboto" panose="02000000000000000000" pitchFamily="2" charset="0"/>
              </a:rPr>
              <a:t> an Industrialist and a Philanthropist appreciated this noble work and donated a piece of land in </a:t>
            </a:r>
            <a:r>
              <a:rPr lang="en-IN" sz="1400" dirty="0" err="1">
                <a:latin typeface="Roboto" panose="02000000000000000000" pitchFamily="2" charset="0"/>
                <a:ea typeface="Roboto" panose="02000000000000000000" pitchFamily="2" charset="0"/>
              </a:rPr>
              <a:t>Damani</a:t>
            </a:r>
            <a:r>
              <a:rPr lang="en-IN" sz="1400" dirty="0">
                <a:latin typeface="Roboto" panose="02000000000000000000" pitchFamily="2" charset="0"/>
                <a:ea typeface="Roboto" panose="02000000000000000000" pitchFamily="2" charset="0"/>
              </a:rPr>
              <a:t> Nagar on which the present school building proudly stands today.</a:t>
            </a:r>
          </a:p>
        </p:txBody>
      </p:sp>
      <p:pic>
        <p:nvPicPr>
          <p:cNvPr id="9" name="Picture 8">
            <a:extLst>
              <a:ext uri="{FF2B5EF4-FFF2-40B4-BE49-F238E27FC236}">
                <a16:creationId xmlns:a16="http://schemas.microsoft.com/office/drawing/2014/main" xmlns="" id="{7563E5F2-290D-4760-92B7-55D161AAA89D}"/>
              </a:ext>
            </a:extLst>
          </p:cNvPr>
          <p:cNvPicPr>
            <a:picLocks noChangeAspect="1"/>
          </p:cNvPicPr>
          <p:nvPr/>
        </p:nvPicPr>
        <p:blipFill>
          <a:blip r:embed="rId2">
            <a:extLst>
              <a:ext uri="{28A0092B-C50C-407E-A947-70E740481C1C}">
                <a14:useLocalDpi xmlns:a14="http://schemas.microsoft.com/office/drawing/2010/main" xmlns="" val="0"/>
              </a:ext>
            </a:extLst>
          </a:blip>
          <a:srcRect/>
          <a:stretch/>
        </p:blipFill>
        <p:spPr>
          <a:xfrm>
            <a:off x="914401" y="1078880"/>
            <a:ext cx="5693238" cy="5013679"/>
          </a:xfrm>
          <a:prstGeom prst="rect">
            <a:avLst/>
          </a:prstGeom>
        </p:spPr>
      </p:pic>
      <p:pic>
        <p:nvPicPr>
          <p:cNvPr id="11" name="Picture 10">
            <a:extLst>
              <a:ext uri="{FF2B5EF4-FFF2-40B4-BE49-F238E27FC236}">
                <a16:creationId xmlns:a16="http://schemas.microsoft.com/office/drawing/2014/main" xmlns="" id="{B0F4F1C0-FD1D-4D28-B047-815E735F41B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630355" y="5336348"/>
            <a:ext cx="497836" cy="1044574"/>
          </a:xfrm>
          <a:prstGeom prst="rect">
            <a:avLst/>
          </a:prstGeom>
        </p:spPr>
      </p:pic>
    </p:spTree>
    <p:extLst>
      <p:ext uri="{BB962C8B-B14F-4D97-AF65-F5344CB8AC3E}">
        <p14:creationId xmlns:p14="http://schemas.microsoft.com/office/powerpoint/2010/main" xmlns="" val="1048321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61E67D-0162-4933-8AEB-80B4D619F4DB}"/>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9F3FF0D5-7E7C-403D-AC99-CFB08A1DE53E}"/>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xmlns="" id="{B75766FD-293B-45AA-953F-C3C25BE9AE64}"/>
              </a:ext>
            </a:extLst>
          </p:cNvPr>
          <p:cNvSpPr txBox="1">
            <a:spLocks/>
          </p:cNvSpPr>
          <p:nvPr/>
        </p:nvSpPr>
        <p:spPr>
          <a:xfrm>
            <a:off x="838200" y="365126"/>
            <a:ext cx="10783957" cy="589032"/>
          </a:xfrm>
          <a:prstGeom prst="rect">
            <a:avLst/>
          </a:prstGeom>
          <a:ln>
            <a:noFill/>
          </a:ln>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err="1">
                <a:latin typeface="Roboto" panose="02000000000000000000" pitchFamily="2" charset="0"/>
                <a:ea typeface="Roboto" panose="02000000000000000000" pitchFamily="2" charset="0"/>
              </a:rPr>
              <a:t>Bhairuratan</a:t>
            </a:r>
            <a:r>
              <a:rPr lang="en-IN" dirty="0">
                <a:latin typeface="Roboto" panose="02000000000000000000" pitchFamily="2" charset="0"/>
                <a:ea typeface="Roboto" panose="02000000000000000000" pitchFamily="2" charset="0"/>
              </a:rPr>
              <a:t> </a:t>
            </a:r>
            <a:r>
              <a:rPr lang="en-IN" dirty="0" err="1">
                <a:latin typeface="Roboto" panose="02000000000000000000" pitchFamily="2" charset="0"/>
                <a:ea typeface="Roboto" panose="02000000000000000000" pitchFamily="2" charset="0"/>
              </a:rPr>
              <a:t>Damani</a:t>
            </a:r>
            <a:r>
              <a:rPr lang="en-IN" dirty="0">
                <a:latin typeface="Roboto" panose="02000000000000000000" pitchFamily="2" charset="0"/>
                <a:ea typeface="Roboto" panose="02000000000000000000" pitchFamily="2" charset="0"/>
              </a:rPr>
              <a:t> Blind School, Solapur</a:t>
            </a:r>
          </a:p>
        </p:txBody>
      </p:sp>
      <p:cxnSp>
        <p:nvCxnSpPr>
          <p:cNvPr id="5" name="Straight Connector 4">
            <a:extLst>
              <a:ext uri="{FF2B5EF4-FFF2-40B4-BE49-F238E27FC236}">
                <a16:creationId xmlns:a16="http://schemas.microsoft.com/office/drawing/2014/main" xmlns="" id="{28E7E3BE-EE7E-4FFD-B7EA-EF9397ED5BE2}"/>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D188784-5A76-496B-A387-32AFAA53CEAB}"/>
              </a:ext>
            </a:extLst>
          </p:cNvPr>
          <p:cNvSpPr txBox="1"/>
          <p:nvPr/>
        </p:nvSpPr>
        <p:spPr>
          <a:xfrm>
            <a:off x="6842679" y="1211941"/>
            <a:ext cx="4931979" cy="4602222"/>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IN" sz="1350" dirty="0">
                <a:latin typeface="Roboto" panose="02000000000000000000" pitchFamily="2" charset="0"/>
                <a:ea typeface="Roboto" panose="02000000000000000000" pitchFamily="2" charset="0"/>
              </a:rPr>
              <a:t>Established in 1987 on the piece of land given by Solapur Municipal Corporation with 5 blind students.</a:t>
            </a:r>
          </a:p>
          <a:p>
            <a:pPr marL="285750" indent="-285750" algn="just">
              <a:lnSpc>
                <a:spcPct val="200000"/>
              </a:lnSpc>
              <a:buFont typeface="Arial" panose="020B0604020202020204" pitchFamily="34" charset="0"/>
              <a:buChar char="•"/>
            </a:pPr>
            <a:r>
              <a:rPr lang="en-IN" sz="1350" dirty="0">
                <a:latin typeface="Roboto" panose="02000000000000000000" pitchFamily="2" charset="0"/>
                <a:ea typeface="Roboto" panose="02000000000000000000" pitchFamily="2" charset="0"/>
              </a:rPr>
              <a:t>In the year 1988 Industrialist and Philanthropist Seth Shri </a:t>
            </a:r>
            <a:r>
              <a:rPr lang="en-IN" sz="1350" dirty="0" err="1">
                <a:latin typeface="Roboto" panose="02000000000000000000" pitchFamily="2" charset="0"/>
                <a:ea typeface="Roboto" panose="02000000000000000000" pitchFamily="2" charset="0"/>
              </a:rPr>
              <a:t>Premratan</a:t>
            </a:r>
            <a:r>
              <a:rPr lang="en-IN" sz="1350" dirty="0">
                <a:latin typeface="Roboto" panose="02000000000000000000" pitchFamily="2" charset="0"/>
                <a:ea typeface="Roboto" panose="02000000000000000000" pitchFamily="2" charset="0"/>
              </a:rPr>
              <a:t> </a:t>
            </a:r>
            <a:r>
              <a:rPr lang="en-IN" sz="1350" dirty="0" err="1">
                <a:latin typeface="Roboto" panose="02000000000000000000" pitchFamily="2" charset="0"/>
                <a:ea typeface="Roboto" panose="02000000000000000000" pitchFamily="2" charset="0"/>
              </a:rPr>
              <a:t>Damani</a:t>
            </a:r>
            <a:r>
              <a:rPr lang="en-IN" sz="1350" dirty="0">
                <a:latin typeface="Roboto" panose="02000000000000000000" pitchFamily="2" charset="0"/>
                <a:ea typeface="Roboto" panose="02000000000000000000" pitchFamily="2" charset="0"/>
              </a:rPr>
              <a:t> had donated a land in </a:t>
            </a:r>
            <a:r>
              <a:rPr lang="en-IN" sz="1350" dirty="0" err="1">
                <a:latin typeface="Roboto" panose="02000000000000000000" pitchFamily="2" charset="0"/>
                <a:ea typeface="Roboto" panose="02000000000000000000" pitchFamily="2" charset="0"/>
              </a:rPr>
              <a:t>Damani</a:t>
            </a:r>
            <a:r>
              <a:rPr lang="en-IN" sz="1350" dirty="0">
                <a:latin typeface="Roboto" panose="02000000000000000000" pitchFamily="2" charset="0"/>
                <a:ea typeface="Roboto" panose="02000000000000000000" pitchFamily="2" charset="0"/>
              </a:rPr>
              <a:t> </a:t>
            </a:r>
            <a:r>
              <a:rPr lang="en-IN" sz="1350" dirty="0" err="1">
                <a:latin typeface="Roboto" panose="02000000000000000000" pitchFamily="2" charset="0"/>
                <a:ea typeface="Roboto" panose="02000000000000000000" pitchFamily="2" charset="0"/>
              </a:rPr>
              <a:t>nagar</a:t>
            </a:r>
            <a:r>
              <a:rPr lang="en-IN" sz="1350" dirty="0">
                <a:latin typeface="Roboto" panose="02000000000000000000" pitchFamily="2" charset="0"/>
                <a:ea typeface="Roboto" panose="02000000000000000000" pitchFamily="2" charset="0"/>
              </a:rPr>
              <a:t>, Solapur. Building was constructed by Solapur Municipal Corporation and inaugurated by Shri. </a:t>
            </a:r>
            <a:r>
              <a:rPr lang="en-IN" sz="1350" dirty="0" err="1">
                <a:latin typeface="Roboto" panose="02000000000000000000" pitchFamily="2" charset="0"/>
                <a:ea typeface="Roboto" panose="02000000000000000000" pitchFamily="2" charset="0"/>
              </a:rPr>
              <a:t>Sushilkumar</a:t>
            </a:r>
            <a:r>
              <a:rPr lang="en-IN" sz="1350" dirty="0">
                <a:latin typeface="Roboto" panose="02000000000000000000" pitchFamily="2" charset="0"/>
                <a:ea typeface="Roboto" panose="02000000000000000000" pitchFamily="2" charset="0"/>
              </a:rPr>
              <a:t> Shinde (The  finance minister of Maharashtra State).</a:t>
            </a:r>
          </a:p>
          <a:p>
            <a:pPr marL="285750" indent="-285750" algn="just">
              <a:lnSpc>
                <a:spcPct val="200000"/>
              </a:lnSpc>
              <a:buFont typeface="Arial" panose="020B0604020202020204" pitchFamily="34" charset="0"/>
              <a:buChar char="•"/>
            </a:pPr>
            <a:r>
              <a:rPr lang="en-IN" sz="1350" dirty="0" err="1">
                <a:latin typeface="Roboto" panose="02000000000000000000" pitchFamily="2" charset="0"/>
                <a:ea typeface="Roboto" panose="02000000000000000000" pitchFamily="2" charset="0"/>
              </a:rPr>
              <a:t>Damani</a:t>
            </a:r>
            <a:r>
              <a:rPr lang="en-IN" sz="1350" dirty="0">
                <a:latin typeface="Roboto" panose="02000000000000000000" pitchFamily="2" charset="0"/>
                <a:ea typeface="Roboto" panose="02000000000000000000" pitchFamily="2" charset="0"/>
              </a:rPr>
              <a:t> Group, Solapur Municipal Corporation and Rotary Club of Solapur all are giving their best for this school.</a:t>
            </a:r>
          </a:p>
          <a:p>
            <a:pPr marL="285750" indent="-285750" algn="just">
              <a:lnSpc>
                <a:spcPct val="200000"/>
              </a:lnSpc>
              <a:buFont typeface="Arial" panose="020B0604020202020204" pitchFamily="34" charset="0"/>
              <a:buChar char="•"/>
            </a:pPr>
            <a:r>
              <a:rPr lang="en-IN" sz="1350" dirty="0">
                <a:latin typeface="Roboto" panose="02000000000000000000" pitchFamily="2" charset="0"/>
                <a:ea typeface="Roboto" panose="02000000000000000000" pitchFamily="2" charset="0"/>
              </a:rPr>
              <a:t>Recently </a:t>
            </a:r>
            <a:r>
              <a:rPr lang="en-IN" sz="1350" dirty="0" err="1">
                <a:latin typeface="Roboto" panose="02000000000000000000" pitchFamily="2" charset="0"/>
                <a:ea typeface="Roboto" panose="02000000000000000000" pitchFamily="2" charset="0"/>
              </a:rPr>
              <a:t>Phaco</a:t>
            </a:r>
            <a:r>
              <a:rPr lang="en-IN" sz="1350" dirty="0">
                <a:latin typeface="Roboto" panose="02000000000000000000" pitchFamily="2" charset="0"/>
                <a:ea typeface="Roboto" panose="02000000000000000000" pitchFamily="2" charset="0"/>
              </a:rPr>
              <a:t> Analysis Machine donated by </a:t>
            </a:r>
            <a:r>
              <a:rPr lang="en-IN" sz="1350" dirty="0" err="1">
                <a:latin typeface="Roboto" panose="02000000000000000000" pitchFamily="2" charset="0"/>
                <a:ea typeface="Roboto" panose="02000000000000000000" pitchFamily="2" charset="0"/>
              </a:rPr>
              <a:t>Damani</a:t>
            </a:r>
            <a:r>
              <a:rPr lang="en-IN" sz="1350" dirty="0">
                <a:latin typeface="Roboto" panose="02000000000000000000" pitchFamily="2" charset="0"/>
                <a:ea typeface="Roboto" panose="02000000000000000000" pitchFamily="2" charset="0"/>
              </a:rPr>
              <a:t> Family to school.</a:t>
            </a:r>
            <a:endParaRPr lang="en-US" sz="1350" dirty="0">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xmlns="" id="{45581EFF-D0E8-44D3-98F9-E541BC5FD60A}"/>
              </a:ext>
            </a:extLst>
          </p:cNvPr>
          <p:cNvPicPr>
            <a:picLocks noChangeAspect="1"/>
          </p:cNvPicPr>
          <p:nvPr/>
        </p:nvPicPr>
        <p:blipFill>
          <a:blip r:embed="rId2">
            <a:extLst>
              <a:ext uri="{28A0092B-C50C-407E-A947-70E740481C1C}">
                <a14:useLocalDpi xmlns:a14="http://schemas.microsoft.com/office/drawing/2010/main" xmlns="" val="0"/>
              </a:ext>
            </a:extLst>
          </a:blip>
          <a:srcRect/>
          <a:stretch/>
        </p:blipFill>
        <p:spPr>
          <a:xfrm>
            <a:off x="914401" y="1132087"/>
            <a:ext cx="5693238" cy="5056677"/>
          </a:xfrm>
          <a:prstGeom prst="rect">
            <a:avLst/>
          </a:prstGeom>
        </p:spPr>
      </p:pic>
      <p:pic>
        <p:nvPicPr>
          <p:cNvPr id="9" name="Picture 8">
            <a:extLst>
              <a:ext uri="{FF2B5EF4-FFF2-40B4-BE49-F238E27FC236}">
                <a16:creationId xmlns:a16="http://schemas.microsoft.com/office/drawing/2014/main" xmlns="" id="{9EA5BE3B-69F9-48D5-9E6E-9AEE7BE8C14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630355" y="5336348"/>
            <a:ext cx="497836" cy="1044574"/>
          </a:xfrm>
          <a:prstGeom prst="rect">
            <a:avLst/>
          </a:prstGeom>
        </p:spPr>
      </p:pic>
    </p:spTree>
    <p:extLst>
      <p:ext uri="{BB962C8B-B14F-4D97-AF65-F5344CB8AC3E}">
        <p14:creationId xmlns:p14="http://schemas.microsoft.com/office/powerpoint/2010/main" xmlns="" val="1740882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61E67D-0162-4933-8AEB-80B4D619F4DB}"/>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9F3FF0D5-7E7C-403D-AC99-CFB08A1DE53E}"/>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xmlns="" id="{B75766FD-293B-45AA-953F-C3C25BE9AE64}"/>
              </a:ext>
            </a:extLst>
          </p:cNvPr>
          <p:cNvSpPr txBox="1">
            <a:spLocks/>
          </p:cNvSpPr>
          <p:nvPr/>
        </p:nvSpPr>
        <p:spPr>
          <a:xfrm>
            <a:off x="838200" y="365126"/>
            <a:ext cx="10783957" cy="589032"/>
          </a:xfrm>
          <a:prstGeom prst="rect">
            <a:avLst/>
          </a:prstGeom>
          <a:ln>
            <a:noFill/>
          </a:ln>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Roboto" panose="02000000000000000000" pitchFamily="2" charset="0"/>
                <a:ea typeface="Roboto" panose="02000000000000000000" pitchFamily="2" charset="0"/>
              </a:rPr>
              <a:t>Talk to Us</a:t>
            </a:r>
          </a:p>
        </p:txBody>
      </p:sp>
      <p:cxnSp>
        <p:nvCxnSpPr>
          <p:cNvPr id="5" name="Straight Connector 4">
            <a:extLst>
              <a:ext uri="{FF2B5EF4-FFF2-40B4-BE49-F238E27FC236}">
                <a16:creationId xmlns:a16="http://schemas.microsoft.com/office/drawing/2014/main" xmlns="" id="{28E7E3BE-EE7E-4FFD-B7EA-EF9397ED5BE2}"/>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5D188784-5A76-496B-A387-32AFAA53CEAB}"/>
              </a:ext>
            </a:extLst>
          </p:cNvPr>
          <p:cNvSpPr txBox="1"/>
          <p:nvPr/>
        </p:nvSpPr>
        <p:spPr>
          <a:xfrm>
            <a:off x="6566132" y="1470043"/>
            <a:ext cx="4931979" cy="3889526"/>
          </a:xfrm>
          <a:prstGeom prst="rect">
            <a:avLst/>
          </a:prstGeom>
          <a:noFill/>
        </p:spPr>
        <p:txBody>
          <a:bodyPr wrap="square" rtlCol="0">
            <a:spAutoFit/>
          </a:bodyPr>
          <a:lstStyle/>
          <a:p>
            <a:pPr algn="just">
              <a:lnSpc>
                <a:spcPct val="200000"/>
              </a:lnSpc>
            </a:pPr>
            <a:r>
              <a:rPr lang="en-IN" dirty="0">
                <a:latin typeface="Roboto" panose="02000000000000000000" pitchFamily="2" charset="0"/>
                <a:ea typeface="Roboto" panose="02000000000000000000" pitchFamily="2" charset="0"/>
              </a:rPr>
              <a:t>For any queries regarding our products and services, or for any other assistance, do reach us at: </a:t>
            </a:r>
            <a:r>
              <a:rPr lang="en-US" dirty="0">
                <a:latin typeface="Roboto" panose="02000000000000000000" pitchFamily="2" charset="0"/>
                <a:ea typeface="Roboto" panose="02000000000000000000" pitchFamily="2" charset="0"/>
              </a:rPr>
              <a:t>jammill1907@gmail.com</a:t>
            </a:r>
            <a:r>
              <a:rPr lang="en-IN" dirty="0">
                <a:latin typeface="Roboto" panose="02000000000000000000" pitchFamily="2" charset="0"/>
                <a:ea typeface="Roboto" panose="02000000000000000000" pitchFamily="2" charset="0"/>
              </a:rPr>
              <a:t> call us at 022-4315 2400. You may also write to us at:</a:t>
            </a:r>
          </a:p>
          <a:p>
            <a:pPr marL="285750" indent="-285750" algn="just">
              <a:lnSpc>
                <a:spcPct val="200000"/>
              </a:lnSpc>
              <a:buFont typeface="Arial" panose="020B0604020202020204" pitchFamily="34" charset="0"/>
              <a:buChar char="•"/>
            </a:pPr>
            <a:r>
              <a:rPr lang="en-US" dirty="0" err="1">
                <a:solidFill>
                  <a:srgbClr val="00827F"/>
                </a:solidFill>
                <a:latin typeface="Roboto" panose="02000000000000000000" pitchFamily="2" charset="0"/>
                <a:ea typeface="Roboto" panose="02000000000000000000" pitchFamily="2" charset="0"/>
              </a:rPr>
              <a:t>Jamshri</a:t>
            </a:r>
            <a:r>
              <a:rPr lang="en-US" dirty="0">
                <a:solidFill>
                  <a:srgbClr val="00827F"/>
                </a:solidFill>
                <a:latin typeface="Roboto" panose="02000000000000000000" pitchFamily="2" charset="0"/>
                <a:ea typeface="Roboto" panose="02000000000000000000" pitchFamily="2" charset="0"/>
              </a:rPr>
              <a:t> Realty Limited</a:t>
            </a:r>
          </a:p>
          <a:p>
            <a:pPr algn="just">
              <a:lnSpc>
                <a:spcPct val="200000"/>
              </a:lnSpc>
            </a:pPr>
            <a:r>
              <a:rPr lang="en-US" dirty="0">
                <a:latin typeface="Roboto" panose="02000000000000000000" pitchFamily="2" charset="0"/>
                <a:ea typeface="Roboto" panose="02000000000000000000" pitchFamily="2" charset="0"/>
              </a:rPr>
              <a:t>5, Moti Mahal, 195, Jamshedji Tata Road, </a:t>
            </a:r>
            <a:r>
              <a:rPr lang="en-US" dirty="0" err="1">
                <a:latin typeface="Roboto" panose="02000000000000000000" pitchFamily="2" charset="0"/>
                <a:ea typeface="Roboto" panose="02000000000000000000" pitchFamily="2" charset="0"/>
              </a:rPr>
              <a:t>Churchgate</a:t>
            </a:r>
            <a:r>
              <a:rPr lang="en-US" dirty="0">
                <a:latin typeface="Roboto" panose="02000000000000000000" pitchFamily="2" charset="0"/>
                <a:ea typeface="Roboto" panose="02000000000000000000" pitchFamily="2" charset="0"/>
              </a:rPr>
              <a:t>, Mumbai, Maharashtra-400020</a:t>
            </a:r>
          </a:p>
        </p:txBody>
      </p:sp>
      <p:pic>
        <p:nvPicPr>
          <p:cNvPr id="17" name="Picture 16">
            <a:extLst>
              <a:ext uri="{FF2B5EF4-FFF2-40B4-BE49-F238E27FC236}">
                <a16:creationId xmlns:a16="http://schemas.microsoft.com/office/drawing/2014/main" xmlns="" id="{1FD05C0E-1F9C-49C6-B510-13C9D62436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14401" y="2318568"/>
            <a:ext cx="5181599" cy="2201033"/>
          </a:xfrm>
          <a:prstGeom prst="rect">
            <a:avLst/>
          </a:prstGeom>
        </p:spPr>
      </p:pic>
    </p:spTree>
    <p:extLst>
      <p:ext uri="{BB962C8B-B14F-4D97-AF65-F5344CB8AC3E}">
        <p14:creationId xmlns:p14="http://schemas.microsoft.com/office/powerpoint/2010/main" xmlns="" val="4281095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61E67D-0162-4933-8AEB-80B4D619F4DB}"/>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9F3FF0D5-7E7C-403D-AC99-CFB08A1DE53E}"/>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4C1FA3E0-11E1-4209-B3D7-18FA3D564D9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77225" y="1171958"/>
            <a:ext cx="8237550" cy="3499136"/>
          </a:xfrm>
          <a:prstGeom prst="rect">
            <a:avLst/>
          </a:prstGeom>
        </p:spPr>
      </p:pic>
      <p:sp>
        <p:nvSpPr>
          <p:cNvPr id="6" name="TextBox 5">
            <a:extLst>
              <a:ext uri="{FF2B5EF4-FFF2-40B4-BE49-F238E27FC236}">
                <a16:creationId xmlns:a16="http://schemas.microsoft.com/office/drawing/2014/main" xmlns="" id="{F88C3604-2D5C-4286-B3A0-FAE2EE9DDBE3}"/>
              </a:ext>
            </a:extLst>
          </p:cNvPr>
          <p:cNvSpPr txBox="1"/>
          <p:nvPr/>
        </p:nvSpPr>
        <p:spPr>
          <a:xfrm>
            <a:off x="1018820" y="4908095"/>
            <a:ext cx="10780515" cy="1711366"/>
          </a:xfrm>
          <a:prstGeom prst="rect">
            <a:avLst/>
          </a:prstGeom>
          <a:noFill/>
        </p:spPr>
        <p:txBody>
          <a:bodyPr wrap="none" rtlCol="0">
            <a:spAutoFit/>
          </a:bodyPr>
          <a:lstStyle/>
          <a:p>
            <a:pPr>
              <a:lnSpc>
                <a:spcPct val="150000"/>
              </a:lnSpc>
            </a:pPr>
            <a:r>
              <a:rPr lang="en-IN" dirty="0">
                <a:solidFill>
                  <a:srgbClr val="00827F"/>
                </a:solidFill>
                <a:latin typeface="Roboto" panose="02000000000000000000" pitchFamily="2" charset="0"/>
                <a:ea typeface="Roboto" panose="02000000000000000000" pitchFamily="2" charset="0"/>
              </a:rPr>
              <a:t>Registered Office: </a:t>
            </a:r>
            <a:r>
              <a:rPr lang="en-IN" dirty="0" err="1">
                <a:latin typeface="Roboto" panose="02000000000000000000" pitchFamily="2" charset="0"/>
                <a:ea typeface="Roboto" panose="02000000000000000000" pitchFamily="2" charset="0"/>
              </a:rPr>
              <a:t>Jamshri</a:t>
            </a:r>
            <a:r>
              <a:rPr lang="en-IN" dirty="0">
                <a:latin typeface="Roboto" panose="02000000000000000000" pitchFamily="2" charset="0"/>
                <a:ea typeface="Roboto" panose="02000000000000000000" pitchFamily="2" charset="0"/>
              </a:rPr>
              <a:t> Complex, opposite </a:t>
            </a:r>
            <a:r>
              <a:rPr lang="en-IN" dirty="0" err="1">
                <a:latin typeface="Roboto" panose="02000000000000000000" pitchFamily="2" charset="0"/>
                <a:ea typeface="Roboto" panose="02000000000000000000" pitchFamily="2" charset="0"/>
              </a:rPr>
              <a:t>Indradhanu</a:t>
            </a:r>
            <a:r>
              <a:rPr lang="en-IN" dirty="0">
                <a:latin typeface="Roboto" panose="02000000000000000000" pitchFamily="2" charset="0"/>
                <a:ea typeface="Roboto" panose="02000000000000000000" pitchFamily="2" charset="0"/>
              </a:rPr>
              <a:t>, </a:t>
            </a:r>
            <a:r>
              <a:rPr lang="en-IN" dirty="0" err="1">
                <a:latin typeface="Roboto" panose="02000000000000000000" pitchFamily="2" charset="0"/>
                <a:ea typeface="Roboto" panose="02000000000000000000" pitchFamily="2" charset="0"/>
              </a:rPr>
              <a:t>Damani</a:t>
            </a:r>
            <a:r>
              <a:rPr lang="en-IN" dirty="0">
                <a:latin typeface="Roboto" panose="02000000000000000000" pitchFamily="2" charset="0"/>
                <a:ea typeface="Roboto" panose="02000000000000000000" pitchFamily="2" charset="0"/>
              </a:rPr>
              <a:t> Nagar, Solapur, Maharashtra-413001</a:t>
            </a:r>
          </a:p>
          <a:p>
            <a:pPr>
              <a:lnSpc>
                <a:spcPct val="150000"/>
              </a:lnSpc>
            </a:pPr>
            <a:r>
              <a:rPr lang="en-IN" dirty="0">
                <a:solidFill>
                  <a:srgbClr val="00827F"/>
                </a:solidFill>
                <a:latin typeface="Roboto" panose="02000000000000000000" pitchFamily="2" charset="0"/>
                <a:ea typeface="Roboto" panose="02000000000000000000" pitchFamily="2" charset="0"/>
              </a:rPr>
              <a:t>Corporate Office</a:t>
            </a:r>
            <a:r>
              <a:rPr lang="en-IN" dirty="0"/>
              <a:t>: </a:t>
            </a:r>
            <a:r>
              <a:rPr lang="en-US" dirty="0">
                <a:latin typeface="Roboto" panose="02000000000000000000" pitchFamily="2" charset="0"/>
                <a:ea typeface="Roboto" panose="02000000000000000000" pitchFamily="2" charset="0"/>
              </a:rPr>
              <a:t>5, Moti Mahal, 195, Jamshedji Tata Road, </a:t>
            </a:r>
            <a:r>
              <a:rPr lang="en-US" dirty="0" err="1">
                <a:latin typeface="Roboto" panose="02000000000000000000" pitchFamily="2" charset="0"/>
                <a:ea typeface="Roboto" panose="02000000000000000000" pitchFamily="2" charset="0"/>
              </a:rPr>
              <a:t>Churchgate</a:t>
            </a:r>
            <a:r>
              <a:rPr lang="en-US" dirty="0">
                <a:latin typeface="Roboto" panose="02000000000000000000" pitchFamily="2" charset="0"/>
                <a:ea typeface="Roboto" panose="02000000000000000000" pitchFamily="2" charset="0"/>
              </a:rPr>
              <a:t>, Mumbai, Maharashtra-400020</a:t>
            </a:r>
          </a:p>
          <a:p>
            <a:pPr algn="ctr">
              <a:lnSpc>
                <a:spcPct val="150000"/>
              </a:lnSpc>
            </a:pPr>
            <a:r>
              <a:rPr lang="en-US" dirty="0">
                <a:solidFill>
                  <a:srgbClr val="00827F"/>
                </a:solidFill>
                <a:latin typeface="Roboto" panose="02000000000000000000" pitchFamily="2" charset="0"/>
                <a:ea typeface="Roboto" panose="02000000000000000000" pitchFamily="2" charset="0"/>
              </a:rPr>
              <a:t>Phone</a:t>
            </a:r>
            <a:r>
              <a:rPr lang="en-US" dirty="0">
                <a:latin typeface="Roboto" panose="02000000000000000000" pitchFamily="2" charset="0"/>
                <a:ea typeface="Roboto" panose="02000000000000000000" pitchFamily="2" charset="0"/>
              </a:rPr>
              <a:t>: </a:t>
            </a:r>
            <a:r>
              <a:rPr lang="en-IN" dirty="0">
                <a:latin typeface="Roboto" panose="02000000000000000000" pitchFamily="2" charset="0"/>
                <a:ea typeface="Roboto" panose="02000000000000000000" pitchFamily="2" charset="0"/>
              </a:rPr>
              <a:t>022-4315 2400 | </a:t>
            </a:r>
            <a:r>
              <a:rPr lang="en-IN" dirty="0">
                <a:latin typeface="Roboto" panose="02000000000000000000" pitchFamily="2" charset="0"/>
                <a:ea typeface="Roboto" panose="02000000000000000000" pitchFamily="2" charset="0"/>
                <a:hlinkClick r:id="rId3"/>
              </a:rPr>
              <a:t>https://www.jamshrimills.com</a:t>
            </a:r>
            <a:r>
              <a:rPr lang="en-IN" dirty="0">
                <a:latin typeface="Roboto" panose="02000000000000000000" pitchFamily="2" charset="0"/>
                <a:ea typeface="Roboto" panose="02000000000000000000" pitchFamily="2" charset="0"/>
              </a:rPr>
              <a:t> |  </a:t>
            </a:r>
            <a:r>
              <a:rPr lang="en-US" dirty="0">
                <a:latin typeface="Roboto" panose="02000000000000000000" pitchFamily="2" charset="0"/>
                <a:ea typeface="Roboto" panose="02000000000000000000" pitchFamily="2" charset="0"/>
              </a:rPr>
              <a:t>jammill1907@gmail.com</a:t>
            </a:r>
          </a:p>
          <a:p>
            <a:pPr>
              <a:lnSpc>
                <a:spcPct val="150000"/>
              </a:lnSpc>
            </a:pPr>
            <a:r>
              <a:rPr lang="en-IN" dirty="0"/>
              <a:t> </a:t>
            </a:r>
          </a:p>
        </p:txBody>
      </p:sp>
    </p:spTree>
    <p:extLst>
      <p:ext uri="{BB962C8B-B14F-4D97-AF65-F5344CB8AC3E}">
        <p14:creationId xmlns:p14="http://schemas.microsoft.com/office/powerpoint/2010/main" xmlns="" val="81111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xmlns="" id="{F272CB9A-11DA-403F-8A2C-8ACABB9E55E3}"/>
              </a:ext>
            </a:extLst>
          </p:cNvPr>
          <p:cNvCxnSpPr/>
          <p:nvPr/>
        </p:nvCxnSpPr>
        <p:spPr>
          <a:xfrm>
            <a:off x="6274215" y="373420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67E87360-F24A-47BA-928F-2F0179FA8620}"/>
              </a:ext>
            </a:extLst>
          </p:cNvPr>
          <p:cNvCxnSpPr/>
          <p:nvPr/>
        </p:nvCxnSpPr>
        <p:spPr>
          <a:xfrm>
            <a:off x="8512142" y="373420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08346D99-21A2-4F27-AB30-6BF25A60C3AC}"/>
              </a:ext>
            </a:extLst>
          </p:cNvPr>
          <p:cNvCxnSpPr>
            <a:cxnSpLocks/>
          </p:cNvCxnSpPr>
          <p:nvPr/>
        </p:nvCxnSpPr>
        <p:spPr>
          <a:xfrm>
            <a:off x="10765012" y="373420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92DD698-41EA-44B3-A338-53428D7D5050}"/>
              </a:ext>
            </a:extLst>
          </p:cNvPr>
          <p:cNvCxnSpPr/>
          <p:nvPr/>
        </p:nvCxnSpPr>
        <p:spPr>
          <a:xfrm>
            <a:off x="4010466" y="373420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141C71E-E08E-4C35-AF33-12A46FFB4E28}"/>
              </a:ext>
            </a:extLst>
          </p:cNvPr>
          <p:cNvCxnSpPr/>
          <p:nvPr/>
        </p:nvCxnSpPr>
        <p:spPr>
          <a:xfrm>
            <a:off x="1757033" y="373420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xmlns="" id="{AF54DAFC-72BF-4C18-B451-30110FC8EBCC}"/>
              </a:ext>
            </a:extLst>
          </p:cNvPr>
          <p:cNvSpPr/>
          <p:nvPr/>
        </p:nvSpPr>
        <p:spPr>
          <a:xfrm>
            <a:off x="1249724" y="327462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xmlns="" id="{6AB54977-33F8-4105-824C-3D0C493D5B00}"/>
              </a:ext>
            </a:extLst>
          </p:cNvPr>
          <p:cNvCxnSpPr>
            <a:cxnSpLocks/>
          </p:cNvCxnSpPr>
          <p:nvPr/>
        </p:nvCxnSpPr>
        <p:spPr>
          <a:xfrm>
            <a:off x="99127" y="373420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xmlns="" id="{BADB8234-7655-4312-99D5-ACC91B4B894B}"/>
              </a:ext>
            </a:extLst>
          </p:cNvPr>
          <p:cNvSpPr/>
          <p:nvPr/>
        </p:nvSpPr>
        <p:spPr>
          <a:xfrm>
            <a:off x="1614055" y="363895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a:extLst>
              <a:ext uri="{FF2B5EF4-FFF2-40B4-BE49-F238E27FC236}">
                <a16:creationId xmlns:a16="http://schemas.microsoft.com/office/drawing/2014/main" xmlns="" id="{868629C6-9D56-44C4-A90C-D16F2E7AA94B}"/>
              </a:ext>
            </a:extLst>
          </p:cNvPr>
          <p:cNvSpPr/>
          <p:nvPr/>
        </p:nvSpPr>
        <p:spPr>
          <a:xfrm>
            <a:off x="1494992" y="351989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xmlns="" id="{1E0E5245-3E9D-45CB-A2A2-78E37536928E}"/>
              </a:ext>
            </a:extLst>
          </p:cNvPr>
          <p:cNvSpPr/>
          <p:nvPr/>
        </p:nvSpPr>
        <p:spPr>
          <a:xfrm>
            <a:off x="1362120" y="338702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xmlns="" id="{1B8353AA-1A28-4FAD-AF44-130B899BAAE4}"/>
              </a:ext>
            </a:extLst>
          </p:cNvPr>
          <p:cNvCxnSpPr>
            <a:cxnSpLocks/>
          </p:cNvCxnSpPr>
          <p:nvPr/>
        </p:nvCxnSpPr>
        <p:spPr>
          <a:xfrm flipV="1">
            <a:off x="1709306" y="408139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36B49B4F-63E8-4430-9059-553CBCA3AB43}"/>
              </a:ext>
            </a:extLst>
          </p:cNvPr>
          <p:cNvSpPr/>
          <p:nvPr/>
        </p:nvSpPr>
        <p:spPr>
          <a:xfrm>
            <a:off x="1647185" y="508964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E959B938-7387-4E6C-B81C-CA1B61488588}"/>
              </a:ext>
            </a:extLst>
          </p:cNvPr>
          <p:cNvSpPr txBox="1"/>
          <p:nvPr/>
        </p:nvSpPr>
        <p:spPr>
          <a:xfrm>
            <a:off x="951612" y="2700720"/>
            <a:ext cx="1515386" cy="646331"/>
          </a:xfrm>
          <a:prstGeom prst="rect">
            <a:avLst/>
          </a:prstGeom>
          <a:noFill/>
        </p:spPr>
        <p:txBody>
          <a:bodyPr wrap="square" rtlCol="0">
            <a:spAutoFit/>
          </a:bodyPr>
          <a:lstStyle/>
          <a:p>
            <a:pPr algn="ctr"/>
            <a:r>
              <a:rPr lang="en-US" sz="3600" dirty="0">
                <a:solidFill>
                  <a:srgbClr val="03A1A4"/>
                </a:solidFill>
                <a:latin typeface="Century Gothic" panose="020B0502020202020204" pitchFamily="34" charset="0"/>
              </a:rPr>
              <a:t>1907</a:t>
            </a:r>
          </a:p>
        </p:txBody>
      </p:sp>
      <p:sp>
        <p:nvSpPr>
          <p:cNvPr id="17" name="TextBox 16">
            <a:extLst>
              <a:ext uri="{FF2B5EF4-FFF2-40B4-BE49-F238E27FC236}">
                <a16:creationId xmlns:a16="http://schemas.microsoft.com/office/drawing/2014/main" xmlns="" id="{E623F98E-5FFF-4701-A99F-87B202C66033}"/>
              </a:ext>
            </a:extLst>
          </p:cNvPr>
          <p:cNvSpPr txBox="1"/>
          <p:nvPr/>
        </p:nvSpPr>
        <p:spPr>
          <a:xfrm>
            <a:off x="647033" y="5341875"/>
            <a:ext cx="3201043" cy="523220"/>
          </a:xfrm>
          <a:prstGeom prst="rect">
            <a:avLst/>
          </a:prstGeom>
          <a:noFill/>
        </p:spPr>
        <p:txBody>
          <a:bodyPr wrap="square" rtlCol="0">
            <a:spAutoFit/>
          </a:bodyPr>
          <a:lstStyle/>
          <a:p>
            <a:r>
              <a:rPr lang="en-US" sz="1400" spc="73" dirty="0" err="1">
                <a:solidFill>
                  <a:srgbClr val="191919"/>
                </a:solidFill>
                <a:latin typeface="Segoe UI" panose="020B0502040204020203" pitchFamily="34" charset="0"/>
                <a:cs typeface="Segoe UI" panose="020B0502040204020203" pitchFamily="34" charset="0"/>
              </a:rPr>
              <a:t>Jamshri</a:t>
            </a:r>
            <a:r>
              <a:rPr lang="en-US" sz="1400" spc="73" dirty="0">
                <a:solidFill>
                  <a:srgbClr val="191919"/>
                </a:solidFill>
                <a:latin typeface="Segoe UI" panose="020B0502040204020203" pitchFamily="34" charset="0"/>
                <a:cs typeface="Segoe UI" panose="020B0502040204020203" pitchFamily="34" charset="0"/>
              </a:rPr>
              <a:t> </a:t>
            </a:r>
            <a:r>
              <a:rPr lang="en-US" sz="1400" spc="73" dirty="0" err="1">
                <a:solidFill>
                  <a:srgbClr val="191919"/>
                </a:solidFill>
                <a:latin typeface="Segoe UI" panose="020B0502040204020203" pitchFamily="34" charset="0"/>
                <a:cs typeface="Segoe UI" panose="020B0502040204020203" pitchFamily="34" charset="0"/>
              </a:rPr>
              <a:t>Ranjitsinghji</a:t>
            </a:r>
            <a:r>
              <a:rPr lang="en-US" sz="1400" spc="73" dirty="0">
                <a:solidFill>
                  <a:srgbClr val="191919"/>
                </a:solidFill>
                <a:latin typeface="Segoe UI" panose="020B0502040204020203" pitchFamily="34" charset="0"/>
                <a:cs typeface="Segoe UI" panose="020B0502040204020203" pitchFamily="34" charset="0"/>
              </a:rPr>
              <a:t> Spinning and Weaving Mills was set.</a:t>
            </a:r>
          </a:p>
        </p:txBody>
      </p:sp>
      <p:sp>
        <p:nvSpPr>
          <p:cNvPr id="18" name="Arc 17">
            <a:extLst>
              <a:ext uri="{FF2B5EF4-FFF2-40B4-BE49-F238E27FC236}">
                <a16:creationId xmlns:a16="http://schemas.microsoft.com/office/drawing/2014/main" xmlns="" id="{B54B9C7B-4DA7-40E1-B723-68758EB971FE}"/>
              </a:ext>
            </a:extLst>
          </p:cNvPr>
          <p:cNvSpPr/>
          <p:nvPr/>
        </p:nvSpPr>
        <p:spPr>
          <a:xfrm rot="5400000">
            <a:off x="3488202" y="327462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a:extLst>
              <a:ext uri="{FF2B5EF4-FFF2-40B4-BE49-F238E27FC236}">
                <a16:creationId xmlns:a16="http://schemas.microsoft.com/office/drawing/2014/main" xmlns="" id="{037A3CB3-AA60-41C6-B92B-B84EC0A87E61}"/>
              </a:ext>
            </a:extLst>
          </p:cNvPr>
          <p:cNvSpPr/>
          <p:nvPr/>
        </p:nvSpPr>
        <p:spPr>
          <a:xfrm>
            <a:off x="3852533" y="363895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a:extLst>
              <a:ext uri="{FF2B5EF4-FFF2-40B4-BE49-F238E27FC236}">
                <a16:creationId xmlns:a16="http://schemas.microsoft.com/office/drawing/2014/main" xmlns="" id="{5AB77009-91CD-4089-A339-205E1FD860BA}"/>
              </a:ext>
            </a:extLst>
          </p:cNvPr>
          <p:cNvSpPr/>
          <p:nvPr/>
        </p:nvSpPr>
        <p:spPr>
          <a:xfrm>
            <a:off x="3733470" y="351989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xmlns="" id="{EB4F978A-6973-4038-9D44-C992F6903D28}"/>
              </a:ext>
            </a:extLst>
          </p:cNvPr>
          <p:cNvSpPr/>
          <p:nvPr/>
        </p:nvSpPr>
        <p:spPr>
          <a:xfrm>
            <a:off x="3600598" y="338702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xmlns="" id="{7982AF7D-7FF0-494C-891D-C601C69FAD64}"/>
              </a:ext>
            </a:extLst>
          </p:cNvPr>
          <p:cNvCxnSpPr>
            <a:cxnSpLocks/>
          </p:cNvCxnSpPr>
          <p:nvPr/>
        </p:nvCxnSpPr>
        <p:spPr>
          <a:xfrm flipV="1">
            <a:off x="3947784" y="235363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xmlns="" id="{D26033AC-E99E-4309-BD9B-47A98BA0DEA7}"/>
              </a:ext>
            </a:extLst>
          </p:cNvPr>
          <p:cNvSpPr/>
          <p:nvPr/>
        </p:nvSpPr>
        <p:spPr>
          <a:xfrm>
            <a:off x="3885663" y="230728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xmlns="" id="{D297ECE7-7E0E-48D0-9C27-6FB0E3DB79DD}"/>
              </a:ext>
            </a:extLst>
          </p:cNvPr>
          <p:cNvSpPr txBox="1"/>
          <p:nvPr/>
        </p:nvSpPr>
        <p:spPr>
          <a:xfrm>
            <a:off x="3190090" y="4121501"/>
            <a:ext cx="1515386" cy="1200329"/>
          </a:xfrm>
          <a:prstGeom prst="rect">
            <a:avLst/>
          </a:prstGeom>
          <a:noFill/>
        </p:spPr>
        <p:txBody>
          <a:bodyPr wrap="square" rtlCol="0">
            <a:spAutoFit/>
          </a:bodyPr>
          <a:lstStyle/>
          <a:p>
            <a:pPr algn="ctr"/>
            <a:r>
              <a:rPr lang="en-US" sz="3600" dirty="0">
                <a:solidFill>
                  <a:srgbClr val="EE9524"/>
                </a:solidFill>
                <a:latin typeface="Century Gothic" panose="020B0502020202020204" pitchFamily="34" charset="0"/>
              </a:rPr>
              <a:t>1955-2018</a:t>
            </a:r>
          </a:p>
        </p:txBody>
      </p:sp>
      <p:sp>
        <p:nvSpPr>
          <p:cNvPr id="26" name="TextBox 25">
            <a:extLst>
              <a:ext uri="{FF2B5EF4-FFF2-40B4-BE49-F238E27FC236}">
                <a16:creationId xmlns:a16="http://schemas.microsoft.com/office/drawing/2014/main" xmlns="" id="{7DEA27D8-0CF3-496D-AD7D-2076231DE52C}"/>
              </a:ext>
            </a:extLst>
          </p:cNvPr>
          <p:cNvSpPr txBox="1"/>
          <p:nvPr/>
        </p:nvSpPr>
        <p:spPr>
          <a:xfrm>
            <a:off x="2425114" y="1508548"/>
            <a:ext cx="3598206" cy="738664"/>
          </a:xfrm>
          <a:prstGeom prst="rect">
            <a:avLst/>
          </a:prstGeom>
          <a:noFill/>
        </p:spPr>
        <p:txBody>
          <a:bodyPr wrap="square" rtlCol="0">
            <a:spAutoFit/>
          </a:bodyPr>
          <a:lstStyle/>
          <a:p>
            <a:r>
              <a:rPr lang="en-US" sz="1400" spc="73" dirty="0">
                <a:solidFill>
                  <a:srgbClr val="191919"/>
                </a:solidFill>
                <a:latin typeface="Segoe UI" panose="020B0502040204020203" pitchFamily="34" charset="0"/>
                <a:cs typeface="Segoe UI" panose="020B0502040204020203" pitchFamily="34" charset="0"/>
              </a:rPr>
              <a:t>The </a:t>
            </a:r>
            <a:r>
              <a:rPr lang="en-US" sz="1400" spc="73" dirty="0" err="1">
                <a:solidFill>
                  <a:srgbClr val="191919"/>
                </a:solidFill>
                <a:latin typeface="Segoe UI" panose="020B0502040204020203" pitchFamily="34" charset="0"/>
                <a:cs typeface="Segoe UI" panose="020B0502040204020203" pitchFamily="34" charset="0"/>
              </a:rPr>
              <a:t>Damani</a:t>
            </a:r>
            <a:r>
              <a:rPr lang="en-US" sz="1400" spc="73" dirty="0">
                <a:solidFill>
                  <a:srgbClr val="191919"/>
                </a:solidFill>
                <a:latin typeface="Segoe UI" panose="020B0502040204020203" pitchFamily="34" charset="0"/>
                <a:cs typeface="Segoe UI" panose="020B0502040204020203" pitchFamily="34" charset="0"/>
              </a:rPr>
              <a:t> group acquired </a:t>
            </a:r>
            <a:r>
              <a:rPr lang="en-US" sz="1400" spc="73" dirty="0" err="1">
                <a:solidFill>
                  <a:srgbClr val="191919"/>
                </a:solidFill>
                <a:latin typeface="Segoe UI" panose="020B0502040204020203" pitchFamily="34" charset="0"/>
                <a:cs typeface="Segoe UI" panose="020B0502040204020203" pitchFamily="34" charset="0"/>
              </a:rPr>
              <a:t>Jamshri</a:t>
            </a:r>
            <a:r>
              <a:rPr lang="en-US" sz="1400" spc="73" dirty="0">
                <a:solidFill>
                  <a:srgbClr val="191919"/>
                </a:solidFill>
                <a:latin typeface="Segoe UI" panose="020B0502040204020203" pitchFamily="34" charset="0"/>
                <a:cs typeface="Segoe UI" panose="020B0502040204020203" pitchFamily="34" charset="0"/>
              </a:rPr>
              <a:t> </a:t>
            </a:r>
            <a:r>
              <a:rPr lang="en-US" sz="1400" spc="73" dirty="0" err="1">
                <a:solidFill>
                  <a:srgbClr val="191919"/>
                </a:solidFill>
                <a:latin typeface="Segoe UI" panose="020B0502040204020203" pitchFamily="34" charset="0"/>
                <a:cs typeface="Segoe UI" panose="020B0502040204020203" pitchFamily="34" charset="0"/>
              </a:rPr>
              <a:t>Ranjitsinghji</a:t>
            </a:r>
            <a:r>
              <a:rPr lang="en-US" sz="1400" spc="73" dirty="0">
                <a:solidFill>
                  <a:srgbClr val="191919"/>
                </a:solidFill>
                <a:latin typeface="Segoe UI" panose="020B0502040204020203" pitchFamily="34" charset="0"/>
                <a:cs typeface="Segoe UI" panose="020B0502040204020203" pitchFamily="34" charset="0"/>
              </a:rPr>
              <a:t> Spinning and Weaving Mills</a:t>
            </a:r>
            <a:endParaRPr lang="en-US" sz="1400" dirty="0">
              <a:solidFill>
                <a:schemeClr val="bg2">
                  <a:lumMod val="50000"/>
                </a:schemeClr>
              </a:solidFill>
              <a:latin typeface="Century Gothic" panose="020B0502020202020204" pitchFamily="34" charset="0"/>
            </a:endParaRPr>
          </a:p>
        </p:txBody>
      </p:sp>
      <p:sp>
        <p:nvSpPr>
          <p:cNvPr id="27" name="Arc 26">
            <a:extLst>
              <a:ext uri="{FF2B5EF4-FFF2-40B4-BE49-F238E27FC236}">
                <a16:creationId xmlns:a16="http://schemas.microsoft.com/office/drawing/2014/main" xmlns="" id="{A2636062-43D3-463C-B6BD-741D547DE965}"/>
              </a:ext>
            </a:extLst>
          </p:cNvPr>
          <p:cNvSpPr/>
          <p:nvPr/>
        </p:nvSpPr>
        <p:spPr>
          <a:xfrm>
            <a:off x="5741635" y="327462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a:extLst>
              <a:ext uri="{FF2B5EF4-FFF2-40B4-BE49-F238E27FC236}">
                <a16:creationId xmlns:a16="http://schemas.microsoft.com/office/drawing/2014/main" xmlns="" id="{CDCB9A2B-6699-4804-99AE-7A924FDA4340}"/>
              </a:ext>
            </a:extLst>
          </p:cNvPr>
          <p:cNvSpPr/>
          <p:nvPr/>
        </p:nvSpPr>
        <p:spPr>
          <a:xfrm>
            <a:off x="6105966" y="363895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a:extLst>
              <a:ext uri="{FF2B5EF4-FFF2-40B4-BE49-F238E27FC236}">
                <a16:creationId xmlns:a16="http://schemas.microsoft.com/office/drawing/2014/main" xmlns="" id="{3A6CDF07-EF0B-4379-8FBF-3718BD896047}"/>
              </a:ext>
            </a:extLst>
          </p:cNvPr>
          <p:cNvSpPr/>
          <p:nvPr/>
        </p:nvSpPr>
        <p:spPr>
          <a:xfrm>
            <a:off x="5986903" y="351989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xmlns="" id="{FB3E2DCF-4068-4715-BD27-13370B541EAC}"/>
              </a:ext>
            </a:extLst>
          </p:cNvPr>
          <p:cNvSpPr/>
          <p:nvPr/>
        </p:nvSpPr>
        <p:spPr>
          <a:xfrm>
            <a:off x="5854031" y="338702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xmlns="" id="{EA49CDC4-E9AD-4789-BEA6-BFF07A73111B}"/>
              </a:ext>
            </a:extLst>
          </p:cNvPr>
          <p:cNvCxnSpPr>
            <a:cxnSpLocks/>
          </p:cNvCxnSpPr>
          <p:nvPr/>
        </p:nvCxnSpPr>
        <p:spPr>
          <a:xfrm flipV="1">
            <a:off x="6201217" y="408139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xmlns="" id="{DD4A8794-EADF-4527-95C6-C9D6781E9C8E}"/>
              </a:ext>
            </a:extLst>
          </p:cNvPr>
          <p:cNvSpPr/>
          <p:nvPr/>
        </p:nvSpPr>
        <p:spPr>
          <a:xfrm>
            <a:off x="6139096" y="508964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xmlns="" id="{4BE7D141-E60D-4B00-AA4B-1F588212DCAD}"/>
              </a:ext>
            </a:extLst>
          </p:cNvPr>
          <p:cNvSpPr txBox="1"/>
          <p:nvPr/>
        </p:nvSpPr>
        <p:spPr>
          <a:xfrm>
            <a:off x="5443523" y="2700720"/>
            <a:ext cx="1515386" cy="646331"/>
          </a:xfrm>
          <a:prstGeom prst="rect">
            <a:avLst/>
          </a:prstGeom>
          <a:noFill/>
        </p:spPr>
        <p:txBody>
          <a:bodyPr wrap="square" rtlCol="0">
            <a:spAutoFit/>
          </a:bodyPr>
          <a:lstStyle/>
          <a:p>
            <a:pPr algn="ctr"/>
            <a:r>
              <a:rPr lang="en-US" sz="3600" dirty="0">
                <a:solidFill>
                  <a:srgbClr val="EF3078"/>
                </a:solidFill>
                <a:latin typeface="Century Gothic" panose="020B0502020202020204" pitchFamily="34" charset="0"/>
              </a:rPr>
              <a:t>2008</a:t>
            </a:r>
          </a:p>
        </p:txBody>
      </p:sp>
      <p:sp>
        <p:nvSpPr>
          <p:cNvPr id="35" name="TextBox 34">
            <a:extLst>
              <a:ext uri="{FF2B5EF4-FFF2-40B4-BE49-F238E27FC236}">
                <a16:creationId xmlns:a16="http://schemas.microsoft.com/office/drawing/2014/main" xmlns="" id="{0A5C5A36-EC92-462F-BB70-6A797D63B1DD}"/>
              </a:ext>
            </a:extLst>
          </p:cNvPr>
          <p:cNvSpPr txBox="1"/>
          <p:nvPr/>
        </p:nvSpPr>
        <p:spPr>
          <a:xfrm>
            <a:off x="5138944" y="5341875"/>
            <a:ext cx="1819965" cy="523220"/>
          </a:xfrm>
          <a:prstGeom prst="rect">
            <a:avLst/>
          </a:prstGeom>
          <a:noFill/>
        </p:spPr>
        <p:txBody>
          <a:bodyPr wrap="square" rtlCol="0">
            <a:spAutoFit/>
          </a:bodyPr>
          <a:lstStyle/>
          <a:p>
            <a:pPr algn="ctr"/>
            <a:r>
              <a:rPr lang="en-US" sz="1400" spc="73" dirty="0">
                <a:solidFill>
                  <a:srgbClr val="191919"/>
                </a:solidFill>
                <a:latin typeface="Segoe UI" panose="020B0502040204020203" pitchFamily="34" charset="0"/>
                <a:cs typeface="Segoe UI" panose="020B0502040204020203" pitchFamily="34" charset="0"/>
              </a:rPr>
              <a:t>Launched </a:t>
            </a:r>
            <a:r>
              <a:rPr lang="en-US" sz="1400" spc="73" dirty="0" err="1">
                <a:solidFill>
                  <a:srgbClr val="191919"/>
                </a:solidFill>
                <a:latin typeface="Segoe UI" panose="020B0502040204020203" pitchFamily="34" charset="0"/>
                <a:cs typeface="Segoe UI" panose="020B0502040204020203" pitchFamily="34" charset="0"/>
              </a:rPr>
              <a:t>iPing</a:t>
            </a:r>
            <a:r>
              <a:rPr lang="en-US" sz="1400" spc="73" dirty="0">
                <a:solidFill>
                  <a:srgbClr val="191919"/>
                </a:solidFill>
                <a:latin typeface="Segoe UI" panose="020B0502040204020203" pitchFamily="34" charset="0"/>
                <a:cs typeface="Segoe UI" panose="020B0502040204020203" pitchFamily="34" charset="0"/>
              </a:rPr>
              <a:t> BPO</a:t>
            </a:r>
            <a:endParaRPr lang="en-US" sz="1400" dirty="0">
              <a:solidFill>
                <a:schemeClr val="bg2">
                  <a:lumMod val="50000"/>
                </a:schemeClr>
              </a:solidFill>
              <a:latin typeface="Century Gothic" panose="020B0502020202020204" pitchFamily="34" charset="0"/>
            </a:endParaRPr>
          </a:p>
        </p:txBody>
      </p:sp>
      <p:sp>
        <p:nvSpPr>
          <p:cNvPr id="45" name="Arc 44">
            <a:extLst>
              <a:ext uri="{FF2B5EF4-FFF2-40B4-BE49-F238E27FC236}">
                <a16:creationId xmlns:a16="http://schemas.microsoft.com/office/drawing/2014/main" xmlns="" id="{E3730103-7F8D-4792-83EE-5FFC4A5D2274}"/>
              </a:ext>
            </a:extLst>
          </p:cNvPr>
          <p:cNvSpPr/>
          <p:nvPr/>
        </p:nvSpPr>
        <p:spPr>
          <a:xfrm rot="5400000">
            <a:off x="8005384" y="327462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xmlns="" id="{86694F26-80D5-467D-94C4-C9C860517F5F}"/>
              </a:ext>
            </a:extLst>
          </p:cNvPr>
          <p:cNvSpPr/>
          <p:nvPr/>
        </p:nvSpPr>
        <p:spPr>
          <a:xfrm>
            <a:off x="8369715" y="363895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a:extLst>
              <a:ext uri="{FF2B5EF4-FFF2-40B4-BE49-F238E27FC236}">
                <a16:creationId xmlns:a16="http://schemas.microsoft.com/office/drawing/2014/main" xmlns="" id="{B0789B4A-0620-4211-9109-6DBE9A07FE51}"/>
              </a:ext>
            </a:extLst>
          </p:cNvPr>
          <p:cNvSpPr/>
          <p:nvPr/>
        </p:nvSpPr>
        <p:spPr>
          <a:xfrm>
            <a:off x="8250652" y="351989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a:extLst>
              <a:ext uri="{FF2B5EF4-FFF2-40B4-BE49-F238E27FC236}">
                <a16:creationId xmlns:a16="http://schemas.microsoft.com/office/drawing/2014/main" xmlns="" id="{9C63B36C-028C-4461-9179-02E81EA9B830}"/>
              </a:ext>
            </a:extLst>
          </p:cNvPr>
          <p:cNvSpPr/>
          <p:nvPr/>
        </p:nvSpPr>
        <p:spPr>
          <a:xfrm>
            <a:off x="8117780" y="338702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xmlns="" id="{15E6C7CE-0DCB-4A82-B08E-519AC3270B85}"/>
              </a:ext>
            </a:extLst>
          </p:cNvPr>
          <p:cNvCxnSpPr>
            <a:cxnSpLocks/>
          </p:cNvCxnSpPr>
          <p:nvPr/>
        </p:nvCxnSpPr>
        <p:spPr>
          <a:xfrm flipV="1">
            <a:off x="8464966" y="235363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4CFE38F3-7830-46D8-95EE-69DB62ED465D}"/>
              </a:ext>
            </a:extLst>
          </p:cNvPr>
          <p:cNvSpPr/>
          <p:nvPr/>
        </p:nvSpPr>
        <p:spPr>
          <a:xfrm>
            <a:off x="8402845" y="230728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65F62DC2-C651-4B22-B4CB-1846861868F6}"/>
              </a:ext>
            </a:extLst>
          </p:cNvPr>
          <p:cNvSpPr txBox="1"/>
          <p:nvPr/>
        </p:nvSpPr>
        <p:spPr>
          <a:xfrm>
            <a:off x="7707272" y="4121501"/>
            <a:ext cx="1515386" cy="646331"/>
          </a:xfrm>
          <a:prstGeom prst="rect">
            <a:avLst/>
          </a:prstGeom>
          <a:noFill/>
        </p:spPr>
        <p:txBody>
          <a:bodyPr wrap="square" rtlCol="0">
            <a:spAutoFit/>
          </a:bodyPr>
          <a:lstStyle/>
          <a:p>
            <a:pPr algn="ctr"/>
            <a:r>
              <a:rPr lang="en-US" sz="3600" dirty="0">
                <a:solidFill>
                  <a:srgbClr val="1C7CBB"/>
                </a:solidFill>
                <a:latin typeface="Century Gothic" panose="020B0502020202020204" pitchFamily="34" charset="0"/>
              </a:rPr>
              <a:t>2016</a:t>
            </a:r>
          </a:p>
        </p:txBody>
      </p:sp>
      <p:sp>
        <p:nvSpPr>
          <p:cNvPr id="52" name="TextBox 51">
            <a:extLst>
              <a:ext uri="{FF2B5EF4-FFF2-40B4-BE49-F238E27FC236}">
                <a16:creationId xmlns:a16="http://schemas.microsoft.com/office/drawing/2014/main" xmlns="" id="{44337E62-7F21-4CD3-9B0D-507A64DF7728}"/>
              </a:ext>
            </a:extLst>
          </p:cNvPr>
          <p:cNvSpPr txBox="1"/>
          <p:nvPr/>
        </p:nvSpPr>
        <p:spPr>
          <a:xfrm>
            <a:off x="7114482" y="1651189"/>
            <a:ext cx="2795318" cy="523220"/>
          </a:xfrm>
          <a:prstGeom prst="rect">
            <a:avLst/>
          </a:prstGeom>
          <a:noFill/>
        </p:spPr>
        <p:txBody>
          <a:bodyPr wrap="square" rtlCol="0">
            <a:spAutoFit/>
          </a:bodyPr>
          <a:lstStyle/>
          <a:p>
            <a:pPr algn="ctr"/>
            <a:r>
              <a:rPr lang="en-US" sz="1400" spc="73" dirty="0">
                <a:solidFill>
                  <a:srgbClr val="191919"/>
                </a:solidFill>
                <a:latin typeface="Segoe UI" panose="020B0502040204020203" pitchFamily="34" charset="0"/>
                <a:cs typeface="Segoe UI" panose="020B0502040204020203" pitchFamily="34" charset="0"/>
              </a:rPr>
              <a:t>Began working with Mahindra group</a:t>
            </a:r>
            <a:endParaRPr lang="en-US" sz="1400" dirty="0">
              <a:solidFill>
                <a:schemeClr val="bg2">
                  <a:lumMod val="50000"/>
                </a:schemeClr>
              </a:solidFill>
              <a:latin typeface="Century Gothic" panose="020B0502020202020204" pitchFamily="34" charset="0"/>
            </a:endParaRPr>
          </a:p>
        </p:txBody>
      </p:sp>
      <p:sp>
        <p:nvSpPr>
          <p:cNvPr id="53" name="Arc 52">
            <a:extLst>
              <a:ext uri="{FF2B5EF4-FFF2-40B4-BE49-F238E27FC236}">
                <a16:creationId xmlns:a16="http://schemas.microsoft.com/office/drawing/2014/main" xmlns="" id="{FC85B459-7BA2-4C61-9178-E1CE5EFAEC56}"/>
              </a:ext>
            </a:extLst>
          </p:cNvPr>
          <p:cNvSpPr/>
          <p:nvPr/>
        </p:nvSpPr>
        <p:spPr>
          <a:xfrm>
            <a:off x="10243311" y="327462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a16="http://schemas.microsoft.com/office/drawing/2014/main" xmlns="" id="{4A6EEA54-5314-432F-B5DF-B223248AB8AA}"/>
              </a:ext>
            </a:extLst>
          </p:cNvPr>
          <p:cNvSpPr/>
          <p:nvPr/>
        </p:nvSpPr>
        <p:spPr>
          <a:xfrm>
            <a:off x="10607642" y="363895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a:extLst>
              <a:ext uri="{FF2B5EF4-FFF2-40B4-BE49-F238E27FC236}">
                <a16:creationId xmlns:a16="http://schemas.microsoft.com/office/drawing/2014/main" xmlns="" id="{0C983C23-7914-456E-AA37-90FEEBD851C0}"/>
              </a:ext>
            </a:extLst>
          </p:cNvPr>
          <p:cNvSpPr/>
          <p:nvPr/>
        </p:nvSpPr>
        <p:spPr>
          <a:xfrm>
            <a:off x="10488579" y="351989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a:extLst>
              <a:ext uri="{FF2B5EF4-FFF2-40B4-BE49-F238E27FC236}">
                <a16:creationId xmlns:a16="http://schemas.microsoft.com/office/drawing/2014/main" xmlns="" id="{CD810234-B3DF-4AE8-B7F5-9B91C3FEE8A3}"/>
              </a:ext>
            </a:extLst>
          </p:cNvPr>
          <p:cNvSpPr/>
          <p:nvPr/>
        </p:nvSpPr>
        <p:spPr>
          <a:xfrm>
            <a:off x="10355707" y="338702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a:extLst>
              <a:ext uri="{FF2B5EF4-FFF2-40B4-BE49-F238E27FC236}">
                <a16:creationId xmlns:a16="http://schemas.microsoft.com/office/drawing/2014/main" xmlns="" id="{A61A79A1-830D-43A5-991E-41089FE309F5}"/>
              </a:ext>
            </a:extLst>
          </p:cNvPr>
          <p:cNvCxnSpPr>
            <a:cxnSpLocks/>
          </p:cNvCxnSpPr>
          <p:nvPr/>
        </p:nvCxnSpPr>
        <p:spPr>
          <a:xfrm flipV="1">
            <a:off x="10702893" y="408139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xmlns="" id="{91D217BA-6735-41FC-ADDE-ADA84BF5E891}"/>
              </a:ext>
            </a:extLst>
          </p:cNvPr>
          <p:cNvSpPr/>
          <p:nvPr/>
        </p:nvSpPr>
        <p:spPr>
          <a:xfrm>
            <a:off x="10640772" y="508964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493BBA26-6FB6-4EDA-AE7C-332D388F6619}"/>
              </a:ext>
            </a:extLst>
          </p:cNvPr>
          <p:cNvSpPr txBox="1"/>
          <p:nvPr/>
        </p:nvSpPr>
        <p:spPr>
          <a:xfrm>
            <a:off x="9945199" y="2700720"/>
            <a:ext cx="1515386" cy="646331"/>
          </a:xfrm>
          <a:prstGeom prst="rect">
            <a:avLst/>
          </a:prstGeom>
          <a:noFill/>
        </p:spPr>
        <p:txBody>
          <a:bodyPr wrap="square" rtlCol="0">
            <a:spAutoFit/>
          </a:bodyPr>
          <a:lstStyle/>
          <a:p>
            <a:pPr algn="ctr"/>
            <a:r>
              <a:rPr lang="en-US" sz="3600" dirty="0">
                <a:solidFill>
                  <a:schemeClr val="accent6">
                    <a:lumMod val="50000"/>
                  </a:schemeClr>
                </a:solidFill>
                <a:latin typeface="Century Gothic" panose="020B0502020202020204" pitchFamily="34" charset="0"/>
              </a:rPr>
              <a:t>2016</a:t>
            </a:r>
          </a:p>
        </p:txBody>
      </p:sp>
      <p:sp>
        <p:nvSpPr>
          <p:cNvPr id="61" name="TextBox 60">
            <a:extLst>
              <a:ext uri="{FF2B5EF4-FFF2-40B4-BE49-F238E27FC236}">
                <a16:creationId xmlns:a16="http://schemas.microsoft.com/office/drawing/2014/main" xmlns="" id="{8710CEB2-4E11-44C6-A201-5DCB3EA9A265}"/>
              </a:ext>
            </a:extLst>
          </p:cNvPr>
          <p:cNvSpPr txBox="1"/>
          <p:nvPr/>
        </p:nvSpPr>
        <p:spPr>
          <a:xfrm>
            <a:off x="9640620" y="5341875"/>
            <a:ext cx="2252871" cy="523220"/>
          </a:xfrm>
          <a:prstGeom prst="rect">
            <a:avLst/>
          </a:prstGeom>
          <a:noFill/>
        </p:spPr>
        <p:txBody>
          <a:bodyPr wrap="square" rtlCol="0">
            <a:spAutoFit/>
          </a:bodyPr>
          <a:lstStyle/>
          <a:p>
            <a:pPr algn="ctr"/>
            <a:r>
              <a:rPr lang="en-US" sz="1400" spc="73" dirty="0">
                <a:solidFill>
                  <a:srgbClr val="191919"/>
                </a:solidFill>
                <a:latin typeface="Segoe UI" panose="020B0502040204020203" pitchFamily="34" charset="0"/>
                <a:cs typeface="Segoe UI" panose="020B0502040204020203" pitchFamily="34" charset="0"/>
              </a:rPr>
              <a:t>Launched </a:t>
            </a:r>
            <a:r>
              <a:rPr lang="en-US" sz="1400" spc="73" dirty="0" err="1">
                <a:solidFill>
                  <a:srgbClr val="191919"/>
                </a:solidFill>
                <a:latin typeface="Segoe UI" panose="020B0502040204020203" pitchFamily="34" charset="0"/>
                <a:cs typeface="Segoe UI" panose="020B0502040204020203" pitchFamily="34" charset="0"/>
              </a:rPr>
              <a:t>Iping</a:t>
            </a:r>
            <a:r>
              <a:rPr lang="en-US" sz="1400" spc="73" dirty="0">
                <a:solidFill>
                  <a:srgbClr val="191919"/>
                </a:solidFill>
                <a:latin typeface="Segoe UI" panose="020B0502040204020203" pitchFamily="34" charset="0"/>
                <a:cs typeface="Segoe UI" panose="020B0502040204020203" pitchFamily="34" charset="0"/>
              </a:rPr>
              <a:t> Data Labs</a:t>
            </a:r>
            <a:endParaRPr lang="en-US" sz="1400" dirty="0">
              <a:solidFill>
                <a:schemeClr val="bg2">
                  <a:lumMod val="50000"/>
                </a:schemeClr>
              </a:solidFill>
              <a:latin typeface="Century Gothic" panose="020B0502020202020204" pitchFamily="34" charset="0"/>
            </a:endParaRPr>
          </a:p>
        </p:txBody>
      </p:sp>
      <p:cxnSp>
        <p:nvCxnSpPr>
          <p:cNvPr id="64" name="Straight Connector 63">
            <a:extLst>
              <a:ext uri="{FF2B5EF4-FFF2-40B4-BE49-F238E27FC236}">
                <a16:creationId xmlns:a16="http://schemas.microsoft.com/office/drawing/2014/main" xmlns="" id="{5CE23E97-80CA-4DCE-905B-0371552128FB}"/>
              </a:ext>
            </a:extLst>
          </p:cNvPr>
          <p:cNvCxnSpPr>
            <a:cxnSpLocks/>
          </p:cNvCxnSpPr>
          <p:nvPr/>
        </p:nvCxnSpPr>
        <p:spPr>
          <a:xfrm>
            <a:off x="750784" y="595126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36AF9195-D1C7-4EAB-9766-CBBD5AC04E3E}"/>
              </a:ext>
            </a:extLst>
          </p:cNvPr>
          <p:cNvCxnSpPr>
            <a:cxnSpLocks/>
          </p:cNvCxnSpPr>
          <p:nvPr/>
        </p:nvCxnSpPr>
        <p:spPr>
          <a:xfrm>
            <a:off x="5230732" y="595126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E7FD0854-B613-4503-8F9F-7EBA21977DB6}"/>
              </a:ext>
            </a:extLst>
          </p:cNvPr>
          <p:cNvCxnSpPr>
            <a:cxnSpLocks/>
          </p:cNvCxnSpPr>
          <p:nvPr/>
        </p:nvCxnSpPr>
        <p:spPr>
          <a:xfrm>
            <a:off x="9754227" y="595126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267D5D77-7183-46A2-913A-91854EB46B5B}"/>
              </a:ext>
            </a:extLst>
          </p:cNvPr>
          <p:cNvCxnSpPr>
            <a:cxnSpLocks/>
          </p:cNvCxnSpPr>
          <p:nvPr/>
        </p:nvCxnSpPr>
        <p:spPr>
          <a:xfrm>
            <a:off x="2923350" y="1490967"/>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3FE4C8AC-856E-47A1-86C3-D3143F6DF56B}"/>
              </a:ext>
            </a:extLst>
          </p:cNvPr>
          <p:cNvCxnSpPr>
            <a:cxnSpLocks/>
          </p:cNvCxnSpPr>
          <p:nvPr/>
        </p:nvCxnSpPr>
        <p:spPr>
          <a:xfrm>
            <a:off x="7487709" y="156532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xmlns="" id="{AC17817C-AF36-4468-94FC-44DCFF825290}"/>
              </a:ext>
            </a:extLst>
          </p:cNvPr>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Roboto" panose="02000000000000000000" pitchFamily="2" charset="0"/>
                <a:ea typeface="Roboto" panose="02000000000000000000" pitchFamily="2" charset="0"/>
              </a:rPr>
              <a:t>Our Journey So Far</a:t>
            </a:r>
          </a:p>
        </p:txBody>
      </p:sp>
      <p:grpSp>
        <p:nvGrpSpPr>
          <p:cNvPr id="79" name="Group 78">
            <a:extLst>
              <a:ext uri="{FF2B5EF4-FFF2-40B4-BE49-F238E27FC236}">
                <a16:creationId xmlns:a16="http://schemas.microsoft.com/office/drawing/2014/main" xmlns=""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xmlns=""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xmlns="" id="{CDDB1B66-4438-4BA6-A7F0-63486079D7EE}"/>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xmlns="" id="{EEA474E2-690D-4EAC-A584-9C1D01346CD5}"/>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4654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xmlns="" id="{F272CB9A-11DA-403F-8A2C-8ACABB9E55E3}"/>
              </a:ext>
            </a:extLst>
          </p:cNvPr>
          <p:cNvCxnSpPr/>
          <p:nvPr/>
        </p:nvCxnSpPr>
        <p:spPr>
          <a:xfrm>
            <a:off x="6209447" y="3694367"/>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67E87360-F24A-47BA-928F-2F0179FA8620}"/>
              </a:ext>
            </a:extLst>
          </p:cNvPr>
          <p:cNvCxnSpPr/>
          <p:nvPr/>
        </p:nvCxnSpPr>
        <p:spPr>
          <a:xfrm>
            <a:off x="8447374" y="3694367"/>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08346D99-21A2-4F27-AB30-6BF25A60C3AC}"/>
              </a:ext>
            </a:extLst>
          </p:cNvPr>
          <p:cNvCxnSpPr>
            <a:cxnSpLocks/>
          </p:cNvCxnSpPr>
          <p:nvPr/>
        </p:nvCxnSpPr>
        <p:spPr>
          <a:xfrm>
            <a:off x="10700244" y="3694367"/>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92DD698-41EA-44B3-A338-53428D7D5050}"/>
              </a:ext>
            </a:extLst>
          </p:cNvPr>
          <p:cNvCxnSpPr/>
          <p:nvPr/>
        </p:nvCxnSpPr>
        <p:spPr>
          <a:xfrm>
            <a:off x="3945698" y="3694367"/>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141C71E-E08E-4C35-AF33-12A46FFB4E28}"/>
              </a:ext>
            </a:extLst>
          </p:cNvPr>
          <p:cNvCxnSpPr/>
          <p:nvPr/>
        </p:nvCxnSpPr>
        <p:spPr>
          <a:xfrm>
            <a:off x="1692265" y="3694367"/>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xmlns="" id="{AF54DAFC-72BF-4C18-B451-30110FC8EBCC}"/>
              </a:ext>
            </a:extLst>
          </p:cNvPr>
          <p:cNvSpPr/>
          <p:nvPr/>
        </p:nvSpPr>
        <p:spPr>
          <a:xfrm>
            <a:off x="1184956" y="323478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xmlns="" id="{6AB54977-33F8-4105-824C-3D0C493D5B00}"/>
              </a:ext>
            </a:extLst>
          </p:cNvPr>
          <p:cNvCxnSpPr>
            <a:cxnSpLocks/>
          </p:cNvCxnSpPr>
          <p:nvPr/>
        </p:nvCxnSpPr>
        <p:spPr>
          <a:xfrm>
            <a:off x="34359" y="3694367"/>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xmlns="" id="{BADB8234-7655-4312-99D5-ACC91B4B894B}"/>
              </a:ext>
            </a:extLst>
          </p:cNvPr>
          <p:cNvSpPr/>
          <p:nvPr/>
        </p:nvSpPr>
        <p:spPr>
          <a:xfrm>
            <a:off x="1549287" y="3599117"/>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a:extLst>
              <a:ext uri="{FF2B5EF4-FFF2-40B4-BE49-F238E27FC236}">
                <a16:creationId xmlns:a16="http://schemas.microsoft.com/office/drawing/2014/main" xmlns="" id="{868629C6-9D56-44C4-A90C-D16F2E7AA94B}"/>
              </a:ext>
            </a:extLst>
          </p:cNvPr>
          <p:cNvSpPr/>
          <p:nvPr/>
        </p:nvSpPr>
        <p:spPr>
          <a:xfrm>
            <a:off x="1430224" y="3480054"/>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xmlns="" id="{1E0E5245-3E9D-45CB-A2A2-78E37536928E}"/>
              </a:ext>
            </a:extLst>
          </p:cNvPr>
          <p:cNvSpPr/>
          <p:nvPr/>
        </p:nvSpPr>
        <p:spPr>
          <a:xfrm>
            <a:off x="1297352" y="334718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xmlns="" id="{1B8353AA-1A28-4FAD-AF44-130B899BAAE4}"/>
              </a:ext>
            </a:extLst>
          </p:cNvPr>
          <p:cNvCxnSpPr>
            <a:cxnSpLocks/>
          </p:cNvCxnSpPr>
          <p:nvPr/>
        </p:nvCxnSpPr>
        <p:spPr>
          <a:xfrm flipV="1">
            <a:off x="1644538" y="4041553"/>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36B49B4F-63E8-4430-9059-553CBCA3AB43}"/>
              </a:ext>
            </a:extLst>
          </p:cNvPr>
          <p:cNvSpPr/>
          <p:nvPr/>
        </p:nvSpPr>
        <p:spPr>
          <a:xfrm>
            <a:off x="1582417" y="5049807"/>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E959B938-7387-4E6C-B81C-CA1B61488588}"/>
              </a:ext>
            </a:extLst>
          </p:cNvPr>
          <p:cNvSpPr txBox="1"/>
          <p:nvPr/>
        </p:nvSpPr>
        <p:spPr>
          <a:xfrm>
            <a:off x="886844" y="2660878"/>
            <a:ext cx="1515386" cy="646331"/>
          </a:xfrm>
          <a:prstGeom prst="rect">
            <a:avLst/>
          </a:prstGeom>
          <a:noFill/>
        </p:spPr>
        <p:txBody>
          <a:bodyPr wrap="square" rtlCol="0">
            <a:spAutoFit/>
          </a:bodyPr>
          <a:lstStyle/>
          <a:p>
            <a:pPr algn="ctr"/>
            <a:r>
              <a:rPr lang="en-US" sz="3600" dirty="0">
                <a:solidFill>
                  <a:srgbClr val="03A1A4"/>
                </a:solidFill>
                <a:latin typeface="Century Gothic" panose="020B0502020202020204" pitchFamily="34" charset="0"/>
              </a:rPr>
              <a:t>2017</a:t>
            </a:r>
          </a:p>
        </p:txBody>
      </p:sp>
      <p:sp>
        <p:nvSpPr>
          <p:cNvPr id="17" name="TextBox 16">
            <a:extLst>
              <a:ext uri="{FF2B5EF4-FFF2-40B4-BE49-F238E27FC236}">
                <a16:creationId xmlns:a16="http://schemas.microsoft.com/office/drawing/2014/main" xmlns="" id="{E623F98E-5FFF-4701-A99F-87B202C66033}"/>
              </a:ext>
            </a:extLst>
          </p:cNvPr>
          <p:cNvSpPr txBox="1"/>
          <p:nvPr/>
        </p:nvSpPr>
        <p:spPr>
          <a:xfrm>
            <a:off x="582265" y="5302034"/>
            <a:ext cx="2543057" cy="523220"/>
          </a:xfrm>
          <a:prstGeom prst="rect">
            <a:avLst/>
          </a:prstGeom>
          <a:noFill/>
        </p:spPr>
        <p:txBody>
          <a:bodyPr wrap="square" rtlCol="0">
            <a:spAutoFit/>
          </a:bodyPr>
          <a:lstStyle/>
          <a:p>
            <a:pPr algn="ctr"/>
            <a:r>
              <a:rPr lang="en-US" sz="1400" spc="73" dirty="0">
                <a:solidFill>
                  <a:srgbClr val="191919"/>
                </a:solidFill>
                <a:latin typeface="Segoe UI" panose="020B0502040204020203" pitchFamily="34" charset="0"/>
                <a:cs typeface="Segoe UI" panose="020B0502040204020203" pitchFamily="34" charset="0"/>
              </a:rPr>
              <a:t>Launched Shubham Hospitality</a:t>
            </a:r>
            <a:endParaRPr lang="en-US" sz="1400" dirty="0">
              <a:solidFill>
                <a:schemeClr val="bg2">
                  <a:lumMod val="50000"/>
                </a:schemeClr>
              </a:solidFill>
              <a:latin typeface="Century Gothic" panose="020B0502020202020204" pitchFamily="34" charset="0"/>
            </a:endParaRPr>
          </a:p>
        </p:txBody>
      </p:sp>
      <p:sp>
        <p:nvSpPr>
          <p:cNvPr id="18" name="Arc 17">
            <a:extLst>
              <a:ext uri="{FF2B5EF4-FFF2-40B4-BE49-F238E27FC236}">
                <a16:creationId xmlns:a16="http://schemas.microsoft.com/office/drawing/2014/main" xmlns="" id="{B54B9C7B-4DA7-40E1-B723-68758EB971FE}"/>
              </a:ext>
            </a:extLst>
          </p:cNvPr>
          <p:cNvSpPr/>
          <p:nvPr/>
        </p:nvSpPr>
        <p:spPr>
          <a:xfrm rot="5400000">
            <a:off x="3423434" y="323478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a:extLst>
              <a:ext uri="{FF2B5EF4-FFF2-40B4-BE49-F238E27FC236}">
                <a16:creationId xmlns:a16="http://schemas.microsoft.com/office/drawing/2014/main" xmlns="" id="{037A3CB3-AA60-41C6-B92B-B84EC0A87E61}"/>
              </a:ext>
            </a:extLst>
          </p:cNvPr>
          <p:cNvSpPr/>
          <p:nvPr/>
        </p:nvSpPr>
        <p:spPr>
          <a:xfrm>
            <a:off x="3787765" y="3599117"/>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a:extLst>
              <a:ext uri="{FF2B5EF4-FFF2-40B4-BE49-F238E27FC236}">
                <a16:creationId xmlns:a16="http://schemas.microsoft.com/office/drawing/2014/main" xmlns="" id="{5AB77009-91CD-4089-A339-205E1FD860BA}"/>
              </a:ext>
            </a:extLst>
          </p:cNvPr>
          <p:cNvSpPr/>
          <p:nvPr/>
        </p:nvSpPr>
        <p:spPr>
          <a:xfrm>
            <a:off x="3668702" y="3480054"/>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xmlns="" id="{EB4F978A-6973-4038-9D44-C992F6903D28}"/>
              </a:ext>
            </a:extLst>
          </p:cNvPr>
          <p:cNvSpPr/>
          <p:nvPr/>
        </p:nvSpPr>
        <p:spPr>
          <a:xfrm>
            <a:off x="3535830" y="334718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xmlns="" id="{7982AF7D-7FF0-494C-891D-C601C69FAD64}"/>
              </a:ext>
            </a:extLst>
          </p:cNvPr>
          <p:cNvCxnSpPr>
            <a:cxnSpLocks/>
          </p:cNvCxnSpPr>
          <p:nvPr/>
        </p:nvCxnSpPr>
        <p:spPr>
          <a:xfrm flipV="1">
            <a:off x="3883016" y="2313795"/>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xmlns="" id="{D26033AC-E99E-4309-BD9B-47A98BA0DEA7}"/>
              </a:ext>
            </a:extLst>
          </p:cNvPr>
          <p:cNvSpPr/>
          <p:nvPr/>
        </p:nvSpPr>
        <p:spPr>
          <a:xfrm>
            <a:off x="3820895" y="2267439"/>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xmlns="" id="{D297ECE7-7E0E-48D0-9C27-6FB0E3DB79DD}"/>
              </a:ext>
            </a:extLst>
          </p:cNvPr>
          <p:cNvSpPr txBox="1"/>
          <p:nvPr/>
        </p:nvSpPr>
        <p:spPr>
          <a:xfrm>
            <a:off x="3125322" y="4081659"/>
            <a:ext cx="1515386" cy="646331"/>
          </a:xfrm>
          <a:prstGeom prst="rect">
            <a:avLst/>
          </a:prstGeom>
          <a:noFill/>
        </p:spPr>
        <p:txBody>
          <a:bodyPr wrap="square" rtlCol="0">
            <a:spAutoFit/>
          </a:bodyPr>
          <a:lstStyle/>
          <a:p>
            <a:pPr algn="ctr"/>
            <a:r>
              <a:rPr lang="en-US" sz="3600" dirty="0">
                <a:solidFill>
                  <a:srgbClr val="EE9524"/>
                </a:solidFill>
                <a:latin typeface="Century Gothic" panose="020B0502020202020204" pitchFamily="34" charset="0"/>
              </a:rPr>
              <a:t>2018</a:t>
            </a:r>
          </a:p>
        </p:txBody>
      </p:sp>
      <p:sp>
        <p:nvSpPr>
          <p:cNvPr id="26" name="TextBox 25">
            <a:extLst>
              <a:ext uri="{FF2B5EF4-FFF2-40B4-BE49-F238E27FC236}">
                <a16:creationId xmlns:a16="http://schemas.microsoft.com/office/drawing/2014/main" xmlns="" id="{7DEA27D8-0CF3-496D-AD7D-2076231DE52C}"/>
              </a:ext>
            </a:extLst>
          </p:cNvPr>
          <p:cNvSpPr txBox="1"/>
          <p:nvPr/>
        </p:nvSpPr>
        <p:spPr>
          <a:xfrm>
            <a:off x="2734882" y="1625156"/>
            <a:ext cx="2643874" cy="523220"/>
          </a:xfrm>
          <a:prstGeom prst="rect">
            <a:avLst/>
          </a:prstGeom>
          <a:noFill/>
        </p:spPr>
        <p:txBody>
          <a:bodyPr wrap="square" rtlCol="0">
            <a:spAutoFit/>
          </a:bodyPr>
          <a:lstStyle/>
          <a:p>
            <a:pPr algn="ctr"/>
            <a:r>
              <a:rPr lang="en-US" sz="1400" spc="73" dirty="0">
                <a:solidFill>
                  <a:srgbClr val="191919"/>
                </a:solidFill>
                <a:latin typeface="Segoe UI" panose="020B0502040204020203" pitchFamily="34" charset="0"/>
                <a:cs typeface="Segoe UI" panose="020B0502040204020203" pitchFamily="34" charset="0"/>
              </a:rPr>
              <a:t>Transferred </a:t>
            </a:r>
            <a:r>
              <a:rPr lang="en-US" sz="1400" spc="73" dirty="0" err="1">
                <a:solidFill>
                  <a:srgbClr val="191919"/>
                </a:solidFill>
                <a:latin typeface="Segoe UI" panose="020B0502040204020203" pitchFamily="34" charset="0"/>
                <a:cs typeface="Segoe UI" panose="020B0502040204020203" pitchFamily="34" charset="0"/>
              </a:rPr>
              <a:t>IPing</a:t>
            </a:r>
            <a:r>
              <a:rPr lang="en-US" sz="1400" spc="73" dirty="0">
                <a:solidFill>
                  <a:srgbClr val="191919"/>
                </a:solidFill>
                <a:latin typeface="Segoe UI" panose="020B0502040204020203" pitchFamily="34" charset="0"/>
                <a:cs typeface="Segoe UI" panose="020B0502040204020203" pitchFamily="34" charset="0"/>
              </a:rPr>
              <a:t> BPO and Staff to Mahindra Group</a:t>
            </a:r>
            <a:endParaRPr lang="en-US" sz="1400" dirty="0">
              <a:solidFill>
                <a:schemeClr val="bg2">
                  <a:lumMod val="50000"/>
                </a:schemeClr>
              </a:solidFill>
              <a:latin typeface="Century Gothic" panose="020B0502020202020204" pitchFamily="34" charset="0"/>
            </a:endParaRPr>
          </a:p>
        </p:txBody>
      </p:sp>
      <p:sp>
        <p:nvSpPr>
          <p:cNvPr id="27" name="Arc 26">
            <a:extLst>
              <a:ext uri="{FF2B5EF4-FFF2-40B4-BE49-F238E27FC236}">
                <a16:creationId xmlns:a16="http://schemas.microsoft.com/office/drawing/2014/main" xmlns="" id="{A2636062-43D3-463C-B6BD-741D547DE965}"/>
              </a:ext>
            </a:extLst>
          </p:cNvPr>
          <p:cNvSpPr/>
          <p:nvPr/>
        </p:nvSpPr>
        <p:spPr>
          <a:xfrm>
            <a:off x="5676867" y="323478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a:extLst>
              <a:ext uri="{FF2B5EF4-FFF2-40B4-BE49-F238E27FC236}">
                <a16:creationId xmlns:a16="http://schemas.microsoft.com/office/drawing/2014/main" xmlns="" id="{CDCB9A2B-6699-4804-99AE-7A924FDA4340}"/>
              </a:ext>
            </a:extLst>
          </p:cNvPr>
          <p:cNvSpPr/>
          <p:nvPr/>
        </p:nvSpPr>
        <p:spPr>
          <a:xfrm>
            <a:off x="6041198" y="3599117"/>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a:extLst>
              <a:ext uri="{FF2B5EF4-FFF2-40B4-BE49-F238E27FC236}">
                <a16:creationId xmlns:a16="http://schemas.microsoft.com/office/drawing/2014/main" xmlns="" id="{3A6CDF07-EF0B-4379-8FBF-3718BD896047}"/>
              </a:ext>
            </a:extLst>
          </p:cNvPr>
          <p:cNvSpPr/>
          <p:nvPr/>
        </p:nvSpPr>
        <p:spPr>
          <a:xfrm>
            <a:off x="5922135" y="3480054"/>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xmlns="" id="{FB3E2DCF-4068-4715-BD27-13370B541EAC}"/>
              </a:ext>
            </a:extLst>
          </p:cNvPr>
          <p:cNvSpPr/>
          <p:nvPr/>
        </p:nvSpPr>
        <p:spPr>
          <a:xfrm>
            <a:off x="5789263" y="334718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xmlns="" id="{EA49CDC4-E9AD-4789-BEA6-BFF07A73111B}"/>
              </a:ext>
            </a:extLst>
          </p:cNvPr>
          <p:cNvCxnSpPr>
            <a:cxnSpLocks/>
          </p:cNvCxnSpPr>
          <p:nvPr/>
        </p:nvCxnSpPr>
        <p:spPr>
          <a:xfrm flipV="1">
            <a:off x="6136449" y="4041553"/>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xmlns="" id="{DD4A8794-EADF-4527-95C6-C9D6781E9C8E}"/>
              </a:ext>
            </a:extLst>
          </p:cNvPr>
          <p:cNvSpPr/>
          <p:nvPr/>
        </p:nvSpPr>
        <p:spPr>
          <a:xfrm>
            <a:off x="6074328" y="5049807"/>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xmlns="" id="{4BE7D141-E60D-4B00-AA4B-1F588212DCAD}"/>
              </a:ext>
            </a:extLst>
          </p:cNvPr>
          <p:cNvSpPr txBox="1"/>
          <p:nvPr/>
        </p:nvSpPr>
        <p:spPr>
          <a:xfrm>
            <a:off x="5378755" y="2660878"/>
            <a:ext cx="1515386" cy="646331"/>
          </a:xfrm>
          <a:prstGeom prst="rect">
            <a:avLst/>
          </a:prstGeom>
          <a:noFill/>
        </p:spPr>
        <p:txBody>
          <a:bodyPr wrap="square" rtlCol="0">
            <a:spAutoFit/>
          </a:bodyPr>
          <a:lstStyle/>
          <a:p>
            <a:pPr algn="ctr"/>
            <a:r>
              <a:rPr lang="en-US" sz="3600" dirty="0">
                <a:solidFill>
                  <a:srgbClr val="EF3078"/>
                </a:solidFill>
                <a:latin typeface="Century Gothic" panose="020B0502020202020204" pitchFamily="34" charset="0"/>
              </a:rPr>
              <a:t>2018</a:t>
            </a:r>
          </a:p>
        </p:txBody>
      </p:sp>
      <p:sp>
        <p:nvSpPr>
          <p:cNvPr id="35" name="TextBox 34">
            <a:extLst>
              <a:ext uri="{FF2B5EF4-FFF2-40B4-BE49-F238E27FC236}">
                <a16:creationId xmlns:a16="http://schemas.microsoft.com/office/drawing/2014/main" xmlns="" id="{0A5C5A36-EC92-462F-BB70-6A797D63B1DD}"/>
              </a:ext>
            </a:extLst>
          </p:cNvPr>
          <p:cNvSpPr txBox="1"/>
          <p:nvPr/>
        </p:nvSpPr>
        <p:spPr>
          <a:xfrm>
            <a:off x="5074176" y="5302033"/>
            <a:ext cx="2394653" cy="523220"/>
          </a:xfrm>
          <a:prstGeom prst="rect">
            <a:avLst/>
          </a:prstGeom>
          <a:noFill/>
        </p:spPr>
        <p:txBody>
          <a:bodyPr wrap="square" rtlCol="0">
            <a:spAutoFit/>
          </a:bodyPr>
          <a:lstStyle/>
          <a:p>
            <a:pPr algn="ctr"/>
            <a:r>
              <a:rPr lang="en-US" sz="1400" spc="73" dirty="0">
                <a:solidFill>
                  <a:srgbClr val="191919"/>
                </a:solidFill>
                <a:latin typeface="Segoe UI" panose="020B0502040204020203" pitchFamily="34" charset="0"/>
                <a:cs typeface="Segoe UI" panose="020B0502040204020203" pitchFamily="34" charset="0"/>
              </a:rPr>
              <a:t>Launched Umang Training</a:t>
            </a:r>
            <a:endParaRPr lang="en-US" sz="1400" dirty="0">
              <a:solidFill>
                <a:schemeClr val="bg2">
                  <a:lumMod val="50000"/>
                </a:schemeClr>
              </a:solidFill>
              <a:latin typeface="Century Gothic" panose="020B0502020202020204" pitchFamily="34" charset="0"/>
            </a:endParaRPr>
          </a:p>
        </p:txBody>
      </p:sp>
      <p:sp>
        <p:nvSpPr>
          <p:cNvPr id="45" name="Arc 44">
            <a:extLst>
              <a:ext uri="{FF2B5EF4-FFF2-40B4-BE49-F238E27FC236}">
                <a16:creationId xmlns:a16="http://schemas.microsoft.com/office/drawing/2014/main" xmlns="" id="{E3730103-7F8D-4792-83EE-5FFC4A5D2274}"/>
              </a:ext>
            </a:extLst>
          </p:cNvPr>
          <p:cNvSpPr/>
          <p:nvPr/>
        </p:nvSpPr>
        <p:spPr>
          <a:xfrm rot="5400000">
            <a:off x="7940616" y="323478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xmlns="" id="{86694F26-80D5-467D-94C4-C9C860517F5F}"/>
              </a:ext>
            </a:extLst>
          </p:cNvPr>
          <p:cNvSpPr/>
          <p:nvPr/>
        </p:nvSpPr>
        <p:spPr>
          <a:xfrm>
            <a:off x="8304947" y="3599117"/>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a:extLst>
              <a:ext uri="{FF2B5EF4-FFF2-40B4-BE49-F238E27FC236}">
                <a16:creationId xmlns:a16="http://schemas.microsoft.com/office/drawing/2014/main" xmlns="" id="{B0789B4A-0620-4211-9109-6DBE9A07FE51}"/>
              </a:ext>
            </a:extLst>
          </p:cNvPr>
          <p:cNvSpPr/>
          <p:nvPr/>
        </p:nvSpPr>
        <p:spPr>
          <a:xfrm>
            <a:off x="8185884" y="3480054"/>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a:extLst>
              <a:ext uri="{FF2B5EF4-FFF2-40B4-BE49-F238E27FC236}">
                <a16:creationId xmlns:a16="http://schemas.microsoft.com/office/drawing/2014/main" xmlns="" id="{9C63B36C-028C-4461-9179-02E81EA9B830}"/>
              </a:ext>
            </a:extLst>
          </p:cNvPr>
          <p:cNvSpPr/>
          <p:nvPr/>
        </p:nvSpPr>
        <p:spPr>
          <a:xfrm>
            <a:off x="8053012" y="334718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xmlns="" id="{15E6C7CE-0DCB-4A82-B08E-519AC3270B85}"/>
              </a:ext>
            </a:extLst>
          </p:cNvPr>
          <p:cNvCxnSpPr>
            <a:cxnSpLocks/>
          </p:cNvCxnSpPr>
          <p:nvPr/>
        </p:nvCxnSpPr>
        <p:spPr>
          <a:xfrm flipV="1">
            <a:off x="8400198" y="2313795"/>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4CFE38F3-7830-46D8-95EE-69DB62ED465D}"/>
              </a:ext>
            </a:extLst>
          </p:cNvPr>
          <p:cNvSpPr/>
          <p:nvPr/>
        </p:nvSpPr>
        <p:spPr>
          <a:xfrm>
            <a:off x="8338077" y="2267439"/>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65F62DC2-C651-4B22-B4CB-1846861868F6}"/>
              </a:ext>
            </a:extLst>
          </p:cNvPr>
          <p:cNvSpPr txBox="1"/>
          <p:nvPr/>
        </p:nvSpPr>
        <p:spPr>
          <a:xfrm>
            <a:off x="7642504" y="4081659"/>
            <a:ext cx="1515386" cy="646331"/>
          </a:xfrm>
          <a:prstGeom prst="rect">
            <a:avLst/>
          </a:prstGeom>
          <a:noFill/>
        </p:spPr>
        <p:txBody>
          <a:bodyPr wrap="square" rtlCol="0">
            <a:spAutoFit/>
          </a:bodyPr>
          <a:lstStyle/>
          <a:p>
            <a:pPr algn="ctr"/>
            <a:r>
              <a:rPr lang="en-US" sz="3600" dirty="0">
                <a:solidFill>
                  <a:srgbClr val="1C7CBB"/>
                </a:solidFill>
                <a:latin typeface="Century Gothic" panose="020B0502020202020204" pitchFamily="34" charset="0"/>
              </a:rPr>
              <a:t>2019</a:t>
            </a:r>
          </a:p>
        </p:txBody>
      </p:sp>
      <p:sp>
        <p:nvSpPr>
          <p:cNvPr id="52" name="TextBox 51">
            <a:extLst>
              <a:ext uri="{FF2B5EF4-FFF2-40B4-BE49-F238E27FC236}">
                <a16:creationId xmlns:a16="http://schemas.microsoft.com/office/drawing/2014/main" xmlns="" id="{44337E62-7F21-4CD3-9B0D-507A64DF7728}"/>
              </a:ext>
            </a:extLst>
          </p:cNvPr>
          <p:cNvSpPr txBox="1"/>
          <p:nvPr/>
        </p:nvSpPr>
        <p:spPr>
          <a:xfrm>
            <a:off x="7252064" y="1625156"/>
            <a:ext cx="2205054" cy="523220"/>
          </a:xfrm>
          <a:prstGeom prst="rect">
            <a:avLst/>
          </a:prstGeom>
          <a:noFill/>
        </p:spPr>
        <p:txBody>
          <a:bodyPr wrap="square" rtlCol="0">
            <a:spAutoFit/>
          </a:bodyPr>
          <a:lstStyle/>
          <a:p>
            <a:pPr algn="ctr"/>
            <a:r>
              <a:rPr lang="en-US" sz="1400" spc="73" dirty="0">
                <a:solidFill>
                  <a:srgbClr val="191919"/>
                </a:solidFill>
                <a:latin typeface="Segoe UI" panose="020B0502040204020203" pitchFamily="34" charset="0"/>
                <a:cs typeface="Segoe UI" panose="020B0502040204020203" pitchFamily="34" charset="0"/>
              </a:rPr>
              <a:t>Launched Shubham Residence</a:t>
            </a:r>
            <a:endParaRPr lang="en-US" sz="1400" dirty="0">
              <a:solidFill>
                <a:schemeClr val="bg2">
                  <a:lumMod val="50000"/>
                </a:schemeClr>
              </a:solidFill>
              <a:latin typeface="Century Gothic" panose="020B0502020202020204" pitchFamily="34" charset="0"/>
            </a:endParaRPr>
          </a:p>
        </p:txBody>
      </p:sp>
      <p:sp>
        <p:nvSpPr>
          <p:cNvPr id="53" name="Arc 52">
            <a:extLst>
              <a:ext uri="{FF2B5EF4-FFF2-40B4-BE49-F238E27FC236}">
                <a16:creationId xmlns:a16="http://schemas.microsoft.com/office/drawing/2014/main" xmlns="" id="{FC85B459-7BA2-4C61-9178-E1CE5EFAEC56}"/>
              </a:ext>
            </a:extLst>
          </p:cNvPr>
          <p:cNvSpPr/>
          <p:nvPr/>
        </p:nvSpPr>
        <p:spPr>
          <a:xfrm>
            <a:off x="10178543" y="323478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a16="http://schemas.microsoft.com/office/drawing/2014/main" xmlns="" id="{4A6EEA54-5314-432F-B5DF-B223248AB8AA}"/>
              </a:ext>
            </a:extLst>
          </p:cNvPr>
          <p:cNvSpPr/>
          <p:nvPr/>
        </p:nvSpPr>
        <p:spPr>
          <a:xfrm>
            <a:off x="10542874" y="3599117"/>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a:extLst>
              <a:ext uri="{FF2B5EF4-FFF2-40B4-BE49-F238E27FC236}">
                <a16:creationId xmlns:a16="http://schemas.microsoft.com/office/drawing/2014/main" xmlns="" id="{0C983C23-7914-456E-AA37-90FEEBD851C0}"/>
              </a:ext>
            </a:extLst>
          </p:cNvPr>
          <p:cNvSpPr/>
          <p:nvPr/>
        </p:nvSpPr>
        <p:spPr>
          <a:xfrm>
            <a:off x="10423811" y="3480054"/>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a:extLst>
              <a:ext uri="{FF2B5EF4-FFF2-40B4-BE49-F238E27FC236}">
                <a16:creationId xmlns:a16="http://schemas.microsoft.com/office/drawing/2014/main" xmlns="" id="{CD810234-B3DF-4AE8-B7F5-9B91C3FEE8A3}"/>
              </a:ext>
            </a:extLst>
          </p:cNvPr>
          <p:cNvSpPr/>
          <p:nvPr/>
        </p:nvSpPr>
        <p:spPr>
          <a:xfrm>
            <a:off x="10290939" y="334718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a:extLst>
              <a:ext uri="{FF2B5EF4-FFF2-40B4-BE49-F238E27FC236}">
                <a16:creationId xmlns:a16="http://schemas.microsoft.com/office/drawing/2014/main" xmlns="" id="{A61A79A1-830D-43A5-991E-41089FE309F5}"/>
              </a:ext>
            </a:extLst>
          </p:cNvPr>
          <p:cNvCxnSpPr>
            <a:cxnSpLocks/>
          </p:cNvCxnSpPr>
          <p:nvPr/>
        </p:nvCxnSpPr>
        <p:spPr>
          <a:xfrm flipV="1">
            <a:off x="10638125" y="4041553"/>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xmlns="" id="{91D217BA-6735-41FC-ADDE-ADA84BF5E891}"/>
              </a:ext>
            </a:extLst>
          </p:cNvPr>
          <p:cNvSpPr/>
          <p:nvPr/>
        </p:nvSpPr>
        <p:spPr>
          <a:xfrm>
            <a:off x="10576004" y="5049807"/>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493BBA26-6FB6-4EDA-AE7C-332D388F6619}"/>
              </a:ext>
            </a:extLst>
          </p:cNvPr>
          <p:cNvSpPr txBox="1"/>
          <p:nvPr/>
        </p:nvSpPr>
        <p:spPr>
          <a:xfrm>
            <a:off x="9880431" y="2660878"/>
            <a:ext cx="1515386" cy="646331"/>
          </a:xfrm>
          <a:prstGeom prst="rect">
            <a:avLst/>
          </a:prstGeom>
          <a:noFill/>
        </p:spPr>
        <p:txBody>
          <a:bodyPr wrap="square" rtlCol="0">
            <a:spAutoFit/>
          </a:bodyPr>
          <a:lstStyle/>
          <a:p>
            <a:pPr algn="ctr"/>
            <a:r>
              <a:rPr lang="en-US" sz="3600" dirty="0">
                <a:solidFill>
                  <a:schemeClr val="accent6">
                    <a:lumMod val="50000"/>
                  </a:schemeClr>
                </a:solidFill>
                <a:latin typeface="Century Gothic" panose="020B0502020202020204" pitchFamily="34" charset="0"/>
              </a:rPr>
              <a:t>2019</a:t>
            </a:r>
          </a:p>
        </p:txBody>
      </p:sp>
      <p:sp>
        <p:nvSpPr>
          <p:cNvPr id="61" name="TextBox 60">
            <a:extLst>
              <a:ext uri="{FF2B5EF4-FFF2-40B4-BE49-F238E27FC236}">
                <a16:creationId xmlns:a16="http://schemas.microsoft.com/office/drawing/2014/main" xmlns="" id="{8710CEB2-4E11-44C6-A201-5DCB3EA9A265}"/>
              </a:ext>
            </a:extLst>
          </p:cNvPr>
          <p:cNvSpPr txBox="1"/>
          <p:nvPr/>
        </p:nvSpPr>
        <p:spPr>
          <a:xfrm>
            <a:off x="9575852" y="5302033"/>
            <a:ext cx="2252871" cy="523220"/>
          </a:xfrm>
          <a:prstGeom prst="rect">
            <a:avLst/>
          </a:prstGeom>
          <a:noFill/>
        </p:spPr>
        <p:txBody>
          <a:bodyPr wrap="square" rtlCol="0">
            <a:spAutoFit/>
          </a:bodyPr>
          <a:lstStyle/>
          <a:p>
            <a:pPr algn="ctr"/>
            <a:r>
              <a:rPr lang="en-US" sz="1400" spc="73" dirty="0">
                <a:solidFill>
                  <a:srgbClr val="191919"/>
                </a:solidFill>
                <a:latin typeface="Segoe UI" panose="020B0502040204020203" pitchFamily="34" charset="0"/>
                <a:cs typeface="Segoe UI" panose="020B0502040204020203" pitchFamily="34" charset="0"/>
              </a:rPr>
              <a:t>Launched </a:t>
            </a:r>
            <a:r>
              <a:rPr lang="en-US" sz="1400" spc="73" dirty="0" err="1">
                <a:solidFill>
                  <a:srgbClr val="191919"/>
                </a:solidFill>
                <a:latin typeface="Segoe UI" panose="020B0502040204020203" pitchFamily="34" charset="0"/>
                <a:cs typeface="Segoe UI" panose="020B0502040204020203" pitchFamily="34" charset="0"/>
              </a:rPr>
              <a:t>Swadisht</a:t>
            </a:r>
            <a:r>
              <a:rPr lang="en-US" sz="1400" spc="73" dirty="0">
                <a:solidFill>
                  <a:srgbClr val="191919"/>
                </a:solidFill>
                <a:latin typeface="Segoe UI" panose="020B0502040204020203" pitchFamily="34" charset="0"/>
                <a:cs typeface="Segoe UI" panose="020B0502040204020203" pitchFamily="34" charset="0"/>
              </a:rPr>
              <a:t> Restaurant</a:t>
            </a:r>
            <a:endParaRPr lang="en-US" sz="1400" dirty="0">
              <a:solidFill>
                <a:schemeClr val="bg2">
                  <a:lumMod val="50000"/>
                </a:schemeClr>
              </a:solidFill>
              <a:latin typeface="Century Gothic" panose="020B0502020202020204" pitchFamily="34" charset="0"/>
            </a:endParaRPr>
          </a:p>
        </p:txBody>
      </p:sp>
      <p:cxnSp>
        <p:nvCxnSpPr>
          <p:cNvPr id="64" name="Straight Connector 63">
            <a:extLst>
              <a:ext uri="{FF2B5EF4-FFF2-40B4-BE49-F238E27FC236}">
                <a16:creationId xmlns:a16="http://schemas.microsoft.com/office/drawing/2014/main" xmlns="" id="{5CE23E97-80CA-4DCE-905B-0371552128FB}"/>
              </a:ext>
            </a:extLst>
          </p:cNvPr>
          <p:cNvCxnSpPr>
            <a:cxnSpLocks/>
          </p:cNvCxnSpPr>
          <p:nvPr/>
        </p:nvCxnSpPr>
        <p:spPr>
          <a:xfrm>
            <a:off x="686016" y="5911424"/>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36AF9195-D1C7-4EAB-9766-CBBD5AC04E3E}"/>
              </a:ext>
            </a:extLst>
          </p:cNvPr>
          <p:cNvCxnSpPr>
            <a:cxnSpLocks/>
          </p:cNvCxnSpPr>
          <p:nvPr/>
        </p:nvCxnSpPr>
        <p:spPr>
          <a:xfrm>
            <a:off x="5165964" y="5911424"/>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E7FD0854-B613-4503-8F9F-7EBA21977DB6}"/>
              </a:ext>
            </a:extLst>
          </p:cNvPr>
          <p:cNvCxnSpPr>
            <a:cxnSpLocks/>
          </p:cNvCxnSpPr>
          <p:nvPr/>
        </p:nvCxnSpPr>
        <p:spPr>
          <a:xfrm>
            <a:off x="9689459" y="5911424"/>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267D5D77-7183-46A2-913A-91854EB46B5B}"/>
              </a:ext>
            </a:extLst>
          </p:cNvPr>
          <p:cNvCxnSpPr>
            <a:cxnSpLocks/>
          </p:cNvCxnSpPr>
          <p:nvPr/>
        </p:nvCxnSpPr>
        <p:spPr>
          <a:xfrm>
            <a:off x="2842328" y="1534360"/>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3FE4C8AC-856E-47A1-86C3-D3143F6DF56B}"/>
              </a:ext>
            </a:extLst>
          </p:cNvPr>
          <p:cNvCxnSpPr>
            <a:cxnSpLocks/>
          </p:cNvCxnSpPr>
          <p:nvPr/>
        </p:nvCxnSpPr>
        <p:spPr>
          <a:xfrm>
            <a:off x="7362386" y="1534360"/>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xmlns="" id="{AC17817C-AF36-4468-94FC-44DCFF825290}"/>
              </a:ext>
            </a:extLst>
          </p:cNvPr>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Roboto" panose="02000000000000000000" pitchFamily="2" charset="0"/>
                <a:ea typeface="Roboto" panose="02000000000000000000" pitchFamily="2" charset="0"/>
              </a:rPr>
              <a:t>Our Journey So Far</a:t>
            </a:r>
          </a:p>
        </p:txBody>
      </p:sp>
      <p:grpSp>
        <p:nvGrpSpPr>
          <p:cNvPr id="79" name="Group 78">
            <a:extLst>
              <a:ext uri="{FF2B5EF4-FFF2-40B4-BE49-F238E27FC236}">
                <a16:creationId xmlns:a16="http://schemas.microsoft.com/office/drawing/2014/main" xmlns=""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xmlns=""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xmlns="" id="{A53F13FE-0616-4FA9-89DC-BBA51B90AAD4}"/>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xmlns="" id="{A17BAB8C-7AF5-4636-8D3A-106334792F04}"/>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55497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6">
            <a:extLst>
              <a:ext uri="{FF2B5EF4-FFF2-40B4-BE49-F238E27FC236}">
                <a16:creationId xmlns:a16="http://schemas.microsoft.com/office/drawing/2014/main" xmlns="" id="{6731BEF0-09BE-4D1A-A199-3FA266CA4C70}"/>
              </a:ext>
            </a:extLst>
          </p:cNvPr>
          <p:cNvSpPr>
            <a:spLocks noGrp="1"/>
          </p:cNvSpPr>
          <p:nvPr>
            <p:ph type="title"/>
          </p:nvPr>
        </p:nvSpPr>
        <p:spPr>
          <a:xfrm>
            <a:off x="838200" y="2492103"/>
            <a:ext cx="10515600" cy="605593"/>
          </a:xfrm>
        </p:spPr>
        <p:txBody>
          <a:bodyPr>
            <a:noAutofit/>
          </a:bodyPr>
          <a:lstStyle/>
          <a:p>
            <a:pPr algn="ctr">
              <a:lnSpc>
                <a:spcPct val="200000"/>
              </a:lnSpc>
            </a:pPr>
            <a:r>
              <a:rPr lang="en-IN" sz="2800" i="1" dirty="0">
                <a:latin typeface="Segoe UI Light" panose="020B0502040204020203" pitchFamily="34" charset="0"/>
                <a:ea typeface="Roboto" panose="02000000000000000000" pitchFamily="2" charset="0"/>
                <a:cs typeface="Segoe UI Light" panose="020B0502040204020203" pitchFamily="34" charset="0"/>
              </a:rPr>
              <a:t>Our Goal</a:t>
            </a:r>
            <a:br>
              <a:rPr lang="en-IN" sz="2800" i="1" dirty="0">
                <a:latin typeface="Segoe UI Light" panose="020B0502040204020203" pitchFamily="34" charset="0"/>
                <a:ea typeface="Roboto" panose="02000000000000000000" pitchFamily="2" charset="0"/>
                <a:cs typeface="Segoe UI Light" panose="020B0502040204020203" pitchFamily="34" charset="0"/>
              </a:rPr>
            </a:br>
            <a:r>
              <a:rPr lang="en-IN" sz="2800" i="1" dirty="0">
                <a:latin typeface="Segoe UI Light" panose="020B0502040204020203" pitchFamily="34" charset="0"/>
                <a:ea typeface="Roboto" panose="02000000000000000000" pitchFamily="2" charset="0"/>
                <a:cs typeface="Segoe UI Light" panose="020B0502040204020203" pitchFamily="34" charset="0"/>
              </a:rPr>
              <a:t>To generate 1000 jobs in the field of IT by Dec. 2020</a:t>
            </a:r>
            <a:br>
              <a:rPr lang="en-IN" sz="2800" i="1" dirty="0">
                <a:latin typeface="Segoe UI Light" panose="020B0502040204020203" pitchFamily="34" charset="0"/>
                <a:ea typeface="Roboto" panose="02000000000000000000" pitchFamily="2" charset="0"/>
                <a:cs typeface="Segoe UI Light" panose="020B0502040204020203" pitchFamily="34" charset="0"/>
              </a:rPr>
            </a:br>
            <a:r>
              <a:rPr lang="en-IN" sz="2800" i="1" dirty="0">
                <a:latin typeface="Segoe UI Light" panose="020B0502040204020203" pitchFamily="34" charset="0"/>
                <a:ea typeface="Roboto" panose="02000000000000000000" pitchFamily="2" charset="0"/>
                <a:cs typeface="Segoe UI Light" panose="020B0502040204020203" pitchFamily="34" charset="0"/>
              </a:rPr>
              <a:t>&amp; to generate 3000 jobs in the field of IT by Dec. 2022</a:t>
            </a:r>
          </a:p>
        </p:txBody>
      </p:sp>
      <p:pic>
        <p:nvPicPr>
          <p:cNvPr id="12" name="Picture 11">
            <a:extLst>
              <a:ext uri="{FF2B5EF4-FFF2-40B4-BE49-F238E27FC236}">
                <a16:creationId xmlns:a16="http://schemas.microsoft.com/office/drawing/2014/main" xmlns="" id="{C925CFDA-6085-4DF8-984B-D62EEF8BF1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902524" y="4481853"/>
            <a:ext cx="872134" cy="1829938"/>
          </a:xfrm>
          <a:prstGeom prst="rect">
            <a:avLst/>
          </a:prstGeom>
        </p:spPr>
      </p:pic>
    </p:spTree>
    <p:extLst>
      <p:ext uri="{BB962C8B-B14F-4D97-AF65-F5344CB8AC3E}">
        <p14:creationId xmlns:p14="http://schemas.microsoft.com/office/powerpoint/2010/main" xmlns="" val="1278110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xmlns="" id="{95B3E69F-B683-4046-AF53-1AB085247C4C}"/>
              </a:ext>
            </a:extLst>
          </p:cNvPr>
          <p:cNvSpPr>
            <a:spLocks noGrp="1"/>
          </p:cNvSpPr>
          <p:nvPr>
            <p:ph type="title"/>
          </p:nvPr>
        </p:nvSpPr>
        <p:spPr>
          <a:xfrm>
            <a:off x="838200" y="365126"/>
            <a:ext cx="10783957" cy="589032"/>
          </a:xfrm>
          <a:ln>
            <a:noFill/>
          </a:ln>
        </p:spPr>
        <p:txBody>
          <a:bodyPr>
            <a:normAutofit fontScale="90000"/>
          </a:bodyPr>
          <a:lstStyle/>
          <a:p>
            <a:r>
              <a:rPr lang="en-IN" dirty="0">
                <a:latin typeface="Roboto" panose="02000000000000000000" pitchFamily="2" charset="0"/>
                <a:ea typeface="Roboto" panose="02000000000000000000" pitchFamily="2" charset="0"/>
              </a:rPr>
              <a:t>Mahindra Integrated Business Solutions</a:t>
            </a:r>
          </a:p>
        </p:txBody>
      </p:sp>
      <p:cxnSp>
        <p:nvCxnSpPr>
          <p:cNvPr id="5" name="Straight Connector 4">
            <a:extLst>
              <a:ext uri="{FF2B5EF4-FFF2-40B4-BE49-F238E27FC236}">
                <a16:creationId xmlns:a16="http://schemas.microsoft.com/office/drawing/2014/main" xmlns="" id="{949D0E3A-D7B9-478A-83A9-1991EB94A865}"/>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xmlns="" id="{C8E1D6CA-65B7-471E-9022-D1DA5A6ECC0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14401" y="1079613"/>
            <a:ext cx="10860257" cy="5175414"/>
          </a:xfrm>
          <a:prstGeom prst="rect">
            <a:avLst/>
          </a:prstGeom>
        </p:spPr>
      </p:pic>
    </p:spTree>
    <p:extLst>
      <p:ext uri="{BB962C8B-B14F-4D97-AF65-F5344CB8AC3E}">
        <p14:creationId xmlns:p14="http://schemas.microsoft.com/office/powerpoint/2010/main" xmlns="" val="253291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B6E5C55-7AFF-4B27-9601-436FF01B1E20}"/>
              </a:ext>
            </a:extLst>
          </p:cNvPr>
          <p:cNvSpPr/>
          <p:nvPr/>
        </p:nvSpPr>
        <p:spPr>
          <a:xfrm>
            <a:off x="0" y="0"/>
            <a:ext cx="477078" cy="6858000"/>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FA05E9EC-1ECC-4D18-802B-1F148A46DE1F}"/>
              </a:ext>
            </a:extLst>
          </p:cNvPr>
          <p:cNvSpPr/>
          <p:nvPr/>
        </p:nvSpPr>
        <p:spPr>
          <a:xfrm rot="5400000">
            <a:off x="6096000" y="762000"/>
            <a:ext cx="477078" cy="11714922"/>
          </a:xfrm>
          <a:prstGeom prst="rect">
            <a:avLst/>
          </a:prstGeom>
          <a:solidFill>
            <a:srgbClr val="008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xmlns="" id="{95B3E69F-B683-4046-AF53-1AB085247C4C}"/>
              </a:ext>
            </a:extLst>
          </p:cNvPr>
          <p:cNvSpPr>
            <a:spLocks noGrp="1"/>
          </p:cNvSpPr>
          <p:nvPr>
            <p:ph type="title"/>
          </p:nvPr>
        </p:nvSpPr>
        <p:spPr>
          <a:xfrm>
            <a:off x="838200" y="365126"/>
            <a:ext cx="10783957" cy="589032"/>
          </a:xfrm>
          <a:ln>
            <a:noFill/>
          </a:ln>
        </p:spPr>
        <p:txBody>
          <a:bodyPr>
            <a:normAutofit fontScale="90000"/>
          </a:bodyPr>
          <a:lstStyle/>
          <a:p>
            <a:r>
              <a:rPr lang="en-IN" dirty="0">
                <a:latin typeface="Roboto" panose="02000000000000000000" pitchFamily="2" charset="0"/>
                <a:ea typeface="Roboto" panose="02000000000000000000" pitchFamily="2" charset="0"/>
              </a:rPr>
              <a:t>Mahindra Integrated Business Solutions</a:t>
            </a:r>
          </a:p>
        </p:txBody>
      </p:sp>
      <p:cxnSp>
        <p:nvCxnSpPr>
          <p:cNvPr id="5" name="Straight Connector 4">
            <a:extLst>
              <a:ext uri="{FF2B5EF4-FFF2-40B4-BE49-F238E27FC236}">
                <a16:creationId xmlns:a16="http://schemas.microsoft.com/office/drawing/2014/main" xmlns="" id="{949D0E3A-D7B9-478A-83A9-1991EB94A865}"/>
              </a:ext>
            </a:extLst>
          </p:cNvPr>
          <p:cNvCxnSpPr>
            <a:cxnSpLocks/>
          </p:cNvCxnSpPr>
          <p:nvPr/>
        </p:nvCxnSpPr>
        <p:spPr>
          <a:xfrm>
            <a:off x="914401" y="954158"/>
            <a:ext cx="10860257" cy="0"/>
          </a:xfrm>
          <a:prstGeom prst="line">
            <a:avLst/>
          </a:prstGeom>
          <a:ln w="31750">
            <a:solidFill>
              <a:srgbClr val="0082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A05BA0D0-911E-43E9-A528-782A2D590E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055025" y="4745512"/>
            <a:ext cx="719633" cy="1509956"/>
          </a:xfrm>
          <a:prstGeom prst="rect">
            <a:avLst/>
          </a:prstGeom>
        </p:spPr>
      </p:pic>
      <p:pic>
        <p:nvPicPr>
          <p:cNvPr id="7" name="krishnamoorthy">
            <a:hlinkClick r:id="" action="ppaction://media"/>
            <a:extLst>
              <a:ext uri="{FF2B5EF4-FFF2-40B4-BE49-F238E27FC236}">
                <a16:creationId xmlns:a16="http://schemas.microsoft.com/office/drawing/2014/main" xmlns="" id="{CD8DB9AB-6794-4DDD-A5CA-AC60ED5C2D81}"/>
              </a:ext>
            </a:extLst>
          </p:cNvPr>
          <p:cNvPicPr>
            <a:picLocks noChangeAspect="1"/>
          </p:cNvPicPr>
          <p:nvPr>
            <a:videoFile r:link="rId1"/>
            <p:extLst>
              <p:ext uri="{DAA4B4D4-6D71-4841-9C94-3DE7FCFB9230}">
                <p14:media xmlns:p14="http://schemas.microsoft.com/office/powerpoint/2010/main" xmlns="" r:embed="rId4">
                  <p14:trim st="286"/>
                  <p14:fade out="1500"/>
                </p14:media>
              </p:ext>
            </p:extLst>
          </p:nvPr>
        </p:nvPicPr>
        <p:blipFill>
          <a:blip r:embed="rId5"/>
          <a:stretch>
            <a:fillRect/>
          </a:stretch>
        </p:blipFill>
        <p:spPr>
          <a:xfrm>
            <a:off x="1421296" y="1205946"/>
            <a:ext cx="9087678" cy="4711148"/>
          </a:xfrm>
          <a:prstGeom prst="rect">
            <a:avLst/>
          </a:prstGeom>
        </p:spPr>
      </p:pic>
    </p:spTree>
    <p:extLst>
      <p:ext uri="{BB962C8B-B14F-4D97-AF65-F5344CB8AC3E}">
        <p14:creationId xmlns:p14="http://schemas.microsoft.com/office/powerpoint/2010/main" xmlns="" val="2619509461"/>
      </p:ext>
    </p:extLst>
  </p:cSld>
  <p:clrMapOvr>
    <a:masterClrMapping/>
  </p:clrMapOvr>
  <mc:AlternateContent xmlns:mc="http://schemas.openxmlformats.org/markup-compatibility/2006">
    <mc:Choice xmlns:p14="http://schemas.microsoft.com/office/powerpoint/2010/main" xmlns="" Requires="p14">
      <p:transition spd="slow" p14:dur="3000">
        <p:sndAc>
          <p:endSnd/>
        </p:sndAc>
      </p:transition>
    </mc:Choice>
    <mc:Fallback>
      <p:transition spd="slow">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1768</Words>
  <Application>Microsoft Office PowerPoint</Application>
  <PresentationFormat>Custom</PresentationFormat>
  <Paragraphs>250</Paragraphs>
  <Slides>48</Slides>
  <Notes>5</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Office Theme</vt:lpstr>
      <vt:lpstr>think-cell Slide</vt:lpstr>
      <vt:lpstr>Slide 1</vt:lpstr>
      <vt:lpstr>Group Vision and Mission</vt:lpstr>
      <vt:lpstr>Visionary</vt:lpstr>
      <vt:lpstr>Our story began in 1907 as Jamshri Ranjitsinghji Spinning and Weaving Mills</vt:lpstr>
      <vt:lpstr>Slide 5</vt:lpstr>
      <vt:lpstr>Slide 6</vt:lpstr>
      <vt:lpstr>Our Goal To generate 1000 jobs in the field of IT by Dec. 2020 &amp; to generate 3000 jobs in the field of IT by Dec. 2022</vt:lpstr>
      <vt:lpstr>Mahindra Integrated Business Solutions</vt:lpstr>
      <vt:lpstr>Mahindra Integrated Business Solutions</vt:lpstr>
      <vt:lpstr>Mahindra Integrated Business Solutions</vt:lpstr>
      <vt:lpstr>Umang Training</vt:lpstr>
      <vt:lpstr>Free Career Oriented Training &amp;  Placement Assistance</vt:lpstr>
      <vt:lpstr>Umang Training</vt:lpstr>
      <vt:lpstr>Co Innovating with Umang Co-Working Spaces</vt:lpstr>
      <vt:lpstr>Slide 15</vt:lpstr>
      <vt:lpstr>Age Old Values In A New Age Environment</vt:lpstr>
      <vt:lpstr>Embracing Industry 4.0 at Scale with Iping Data Labs</vt:lpstr>
      <vt:lpstr>Our Offerings </vt:lpstr>
      <vt:lpstr>Slide 19</vt:lpstr>
      <vt:lpstr>Slide 20</vt:lpstr>
      <vt:lpstr>Slide 21</vt:lpstr>
      <vt:lpstr>Slide 22</vt:lpstr>
      <vt:lpstr>Slide 23</vt:lpstr>
      <vt:lpstr>Layout </vt:lpstr>
      <vt:lpstr>One Holistic Ecosystem –Jamshri Realty Ltd. – 3D View</vt:lpstr>
      <vt:lpstr>Proposed Mall View</vt:lpstr>
      <vt:lpstr>Ground Floor Plan</vt:lpstr>
      <vt:lpstr>First Floor Plan</vt:lpstr>
      <vt:lpstr>Proposed IT Park</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Aarthna Maheshwari</dc:creator>
  <cp:lastModifiedBy>Aneesha</cp:lastModifiedBy>
  <cp:revision>18</cp:revision>
  <dcterms:created xsi:type="dcterms:W3CDTF">2019-12-26T17:05:21Z</dcterms:created>
  <dcterms:modified xsi:type="dcterms:W3CDTF">2020-03-02T08:22:32Z</dcterms:modified>
</cp:coreProperties>
</file>